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73"/>
  </p:notesMasterIdLst>
  <p:handoutMasterIdLst>
    <p:handoutMasterId r:id="rId74"/>
  </p:handoutMasterIdLst>
  <p:sldIdLst>
    <p:sldId id="256" r:id="rId2"/>
    <p:sldId id="352" r:id="rId3"/>
    <p:sldId id="364" r:id="rId4"/>
    <p:sldId id="330" r:id="rId5"/>
    <p:sldId id="355" r:id="rId6"/>
    <p:sldId id="368" r:id="rId7"/>
    <p:sldId id="366" r:id="rId8"/>
    <p:sldId id="365" r:id="rId9"/>
    <p:sldId id="363" r:id="rId10"/>
    <p:sldId id="353" r:id="rId11"/>
    <p:sldId id="367" r:id="rId12"/>
    <p:sldId id="370" r:id="rId13"/>
    <p:sldId id="371" r:id="rId14"/>
    <p:sldId id="381" r:id="rId15"/>
    <p:sldId id="372" r:id="rId16"/>
    <p:sldId id="373" r:id="rId17"/>
    <p:sldId id="374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289" r:id="rId26"/>
    <p:sldId id="309" r:id="rId27"/>
    <p:sldId id="310" r:id="rId28"/>
    <p:sldId id="317" r:id="rId29"/>
    <p:sldId id="316" r:id="rId30"/>
    <p:sldId id="311" r:id="rId31"/>
    <p:sldId id="320" r:id="rId32"/>
    <p:sldId id="322" r:id="rId33"/>
    <p:sldId id="323" r:id="rId34"/>
    <p:sldId id="306" r:id="rId35"/>
    <p:sldId id="324" r:id="rId36"/>
    <p:sldId id="325" r:id="rId37"/>
    <p:sldId id="297" r:id="rId38"/>
    <p:sldId id="326" r:id="rId39"/>
    <p:sldId id="318" r:id="rId40"/>
    <p:sldId id="331" r:id="rId41"/>
    <p:sldId id="305" r:id="rId42"/>
    <p:sldId id="314" r:id="rId43"/>
    <p:sldId id="315" r:id="rId44"/>
    <p:sldId id="332" r:id="rId45"/>
    <p:sldId id="327" r:id="rId46"/>
    <p:sldId id="328" r:id="rId47"/>
    <p:sldId id="382" r:id="rId48"/>
    <p:sldId id="347" r:id="rId49"/>
    <p:sldId id="348" r:id="rId50"/>
    <p:sldId id="394" r:id="rId51"/>
    <p:sldId id="395" r:id="rId52"/>
    <p:sldId id="414" r:id="rId53"/>
    <p:sldId id="398" r:id="rId54"/>
    <p:sldId id="399" r:id="rId55"/>
    <p:sldId id="400" r:id="rId56"/>
    <p:sldId id="396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402" r:id="rId65"/>
    <p:sldId id="403" r:id="rId66"/>
    <p:sldId id="401" r:id="rId67"/>
    <p:sldId id="397" r:id="rId68"/>
    <p:sldId id="406" r:id="rId69"/>
    <p:sldId id="404" r:id="rId70"/>
    <p:sldId id="405" r:id="rId71"/>
    <p:sldId id="344" r:id="rId7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pt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B2B2B2"/>
    <a:srgbClr val="0000FF"/>
    <a:srgbClr val="FFFF99"/>
    <a:srgbClr val="FF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 autoAdjust="0"/>
  </p:normalViewPr>
  <p:slideViewPr>
    <p:cSldViewPr>
      <p:cViewPr>
        <p:scale>
          <a:sx n="75" d="100"/>
          <a:sy n="75" d="100"/>
        </p:scale>
        <p:origin x="-2034" y="-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806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>
                <a:latin typeface="Arial" charset="0"/>
              </a:defRPr>
            </a:lvl1pPr>
          </a:lstStyle>
          <a:p>
            <a:fld id="{39F99BD1-7DEA-4671-B4AA-EF08624384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9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D7D0726-B793-4A44-93F1-BAB385BFFE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26" descr="GXS TemplateTG Fro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5843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342900" y="4572000"/>
            <a:ext cx="8458200" cy="1143000"/>
          </a:xfrm>
        </p:spPr>
        <p:txBody>
          <a:bodyPr/>
          <a:lstStyle>
            <a:lvl1pPr algn="ctr"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844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419100" y="5791200"/>
            <a:ext cx="8305800" cy="609600"/>
          </a:xfrm>
          <a:effectLst>
            <a:outerShdw dist="17961" dir="2700000" algn="ctr" rotWithShape="0">
              <a:schemeClr val="tx1"/>
            </a:outerShdw>
          </a:effectLst>
        </p:spPr>
        <p:txBody>
          <a:bodyPr/>
          <a:lstStyle>
            <a:lvl1pPr marL="0" indent="0" algn="ctr">
              <a:lnSpc>
                <a:spcPct val="85000"/>
              </a:lnSpc>
              <a:buFontTx/>
              <a:buNone/>
              <a:defRPr sz="2400" b="1">
                <a:solidFill>
                  <a:srgbClr val="E3E3E3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4BDBB8-BDB0-4D08-A6DD-EEE2C0C658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5" y="152400"/>
            <a:ext cx="21050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52400"/>
            <a:ext cx="6162675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EAF2E8-A6C8-48FB-B340-C43D9AC7E8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946374-BE7F-4E03-9091-C37292DD49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A890A2-1315-4227-B2E4-0E051A884B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524000"/>
            <a:ext cx="3848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848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315E04-10F2-4A91-A8E6-62B89D3220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2F9388-7B9E-4D86-87A6-0CB86679F5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E14A74-B679-425C-A878-734A999D42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A15B8-1973-4358-BBB7-336FEA9CA0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CCF97E-69DC-451F-A6F4-EF70719220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EEFCA0-D2A7-4DFA-B907-DFB6A568AA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026" descr="Toppe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265238"/>
          </a:xfrm>
          <a:prstGeom prst="rect">
            <a:avLst/>
          </a:prstGeom>
          <a:noFill/>
        </p:spPr>
      </p:pic>
      <p:pic>
        <p:nvPicPr>
          <p:cNvPr id="34819" name="Picture 1027" descr="bottom0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54775"/>
            <a:ext cx="9144000" cy="403225"/>
          </a:xfrm>
          <a:prstGeom prst="rect">
            <a:avLst/>
          </a:prstGeom>
          <a:noFill/>
        </p:spPr>
      </p:pic>
      <p:sp>
        <p:nvSpPr>
          <p:cNvPr id="34820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152400"/>
            <a:ext cx="7048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1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24000"/>
            <a:ext cx="7848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10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5278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 b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823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09800" y="652780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 b="0">
                <a:solidFill>
                  <a:schemeClr val="accent2"/>
                </a:solidFill>
                <a:latin typeface="+mn-lt"/>
              </a:defRPr>
            </a:lvl1pPr>
          </a:lstStyle>
          <a:p>
            <a:fld id="{2A004297-697C-4987-86CF-F25413E19D1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rgbClr val="E3E3E3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C66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C6600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6600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4953000"/>
            <a:ext cx="8458200" cy="1143000"/>
          </a:xfrm>
        </p:spPr>
        <p:txBody>
          <a:bodyPr/>
          <a:lstStyle/>
          <a:p>
            <a:r>
              <a:rPr lang="en-US" sz="3200" dirty="0" smtClean="0"/>
              <a:t>TG Registration &amp; Administration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2"/>
          <p:cNvSpPr>
            <a:spLocks noChangeShapeType="1"/>
          </p:cNvSpPr>
          <p:nvPr/>
        </p:nvSpPr>
        <p:spPr bwMode="auto">
          <a:xfrm flipH="1">
            <a:off x="1905000" y="2819400"/>
            <a:ext cx="1219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787" name="AutoShape 3"/>
          <p:cNvSpPr>
            <a:spLocks noChangeArrowheads="1"/>
          </p:cNvSpPr>
          <p:nvPr/>
        </p:nvSpPr>
        <p:spPr bwMode="auto">
          <a:xfrm>
            <a:off x="8001000" y="914400"/>
            <a:ext cx="990600" cy="4876800"/>
          </a:xfrm>
          <a:prstGeom prst="can">
            <a:avLst>
              <a:gd name="adj" fmla="val 271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2000" b="0">
                <a:latin typeface="Verdana" pitchFamily="34" charset="0"/>
              </a:rPr>
              <a:t>RA DB</a:t>
            </a:r>
          </a:p>
          <a:p>
            <a:pPr algn="ctr" eaLnBrk="1" hangingPunct="1"/>
            <a:endParaRPr lang="en-US" b="0">
              <a:latin typeface="Verdana" pitchFamily="34" charset="0"/>
            </a:endParaRPr>
          </a:p>
          <a:p>
            <a:pPr algn="ctr" eaLnBrk="1" hangingPunct="1"/>
            <a:r>
              <a:rPr lang="en-US" sz="1200" b="0">
                <a:latin typeface="Verdana" pitchFamily="34" charset="0"/>
              </a:rPr>
              <a:t>Invitation &amp;</a:t>
            </a:r>
          </a:p>
          <a:p>
            <a:pPr algn="ctr" eaLnBrk="1" hangingPunct="1"/>
            <a:r>
              <a:rPr lang="en-US" sz="1200" b="0">
                <a:latin typeface="Verdana" pitchFamily="34" charset="0"/>
              </a:rPr>
              <a:t>Registration</a:t>
            </a:r>
          </a:p>
          <a:p>
            <a:pPr algn="ctr" eaLnBrk="1" hangingPunct="1"/>
            <a:r>
              <a:rPr lang="en-US" sz="1200" b="0">
                <a:latin typeface="Verdana" pitchFamily="34" charset="0"/>
              </a:rPr>
              <a:t>Details</a:t>
            </a:r>
          </a:p>
          <a:p>
            <a:pPr algn="ctr" eaLnBrk="1" hangingPunct="1"/>
            <a:endParaRPr lang="en-US" sz="1200" b="0">
              <a:latin typeface="Verdana" pitchFamily="34" charset="0"/>
            </a:endParaRPr>
          </a:p>
          <a:p>
            <a:pPr algn="ctr" eaLnBrk="1" hangingPunct="1"/>
            <a:r>
              <a:rPr lang="en-US" sz="1000" b="0">
                <a:latin typeface="Verdana" pitchFamily="34" charset="0"/>
              </a:rPr>
              <a:t>Registration</a:t>
            </a:r>
          </a:p>
          <a:p>
            <a:pPr algn="ctr" eaLnBrk="1" hangingPunct="1"/>
            <a:r>
              <a:rPr lang="en-US" sz="1000" b="0">
                <a:latin typeface="Verdana" pitchFamily="34" charset="0"/>
              </a:rPr>
              <a:t>Data</a:t>
            </a:r>
          </a:p>
          <a:p>
            <a:pPr algn="ctr" eaLnBrk="1" hangingPunct="1"/>
            <a:r>
              <a:rPr lang="en-US" sz="1000" b="0">
                <a:latin typeface="Verdana" pitchFamily="34" charset="0"/>
              </a:rPr>
              <a:t>Held as key-</a:t>
            </a:r>
          </a:p>
          <a:p>
            <a:pPr algn="ctr" eaLnBrk="1" hangingPunct="1"/>
            <a:r>
              <a:rPr lang="en-US" sz="1000" b="0">
                <a:latin typeface="Verdana" pitchFamily="34" charset="0"/>
              </a:rPr>
              <a:t>Value pair.</a:t>
            </a:r>
          </a:p>
        </p:txBody>
      </p:sp>
      <p:sp>
        <p:nvSpPr>
          <p:cNvPr id="118788" name="AutoShape 4"/>
          <p:cNvSpPr>
            <a:spLocks noChangeArrowheads="1"/>
          </p:cNvSpPr>
          <p:nvPr/>
        </p:nvSpPr>
        <p:spPr bwMode="auto">
          <a:xfrm>
            <a:off x="1143000" y="838200"/>
            <a:ext cx="1981200" cy="762000"/>
          </a:xfrm>
          <a:prstGeom prst="rightArrow">
            <a:avLst>
              <a:gd name="adj1" fmla="val 50000"/>
              <a:gd name="adj2" fmla="val 8568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>
                <a:latin typeface="Verdana" pitchFamily="34" charset="0"/>
              </a:rPr>
              <a:t> INVIATION</a:t>
            </a:r>
          </a:p>
          <a:p>
            <a:pPr algn="ctr" eaLnBrk="1" hangingPunct="1"/>
            <a:r>
              <a:rPr lang="en-US" sz="1000" b="0">
                <a:latin typeface="Verdana" pitchFamily="34" charset="0"/>
              </a:rPr>
              <a:t>CODE</a:t>
            </a: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auto">
          <a:xfrm>
            <a:off x="76200" y="876300"/>
            <a:ext cx="1066800" cy="952500"/>
          </a:xfrm>
          <a:prstGeom prst="parallelogram">
            <a:avLst>
              <a:gd name="adj" fmla="val 0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200" b="0" dirty="0" smtClean="0">
                <a:solidFill>
                  <a:schemeClr val="tx1"/>
                </a:solidFill>
                <a:latin typeface="Verdana" pitchFamily="34" charset="0"/>
              </a:rPr>
              <a:t>URL IN </a:t>
            </a:r>
          </a:p>
          <a:p>
            <a:pPr algn="ctr" eaLnBrk="1" hangingPunct="1"/>
            <a:r>
              <a:rPr lang="en-US" sz="1200" b="0" dirty="0" smtClean="0">
                <a:solidFill>
                  <a:schemeClr val="tx1"/>
                </a:solidFill>
                <a:latin typeface="Verdana" pitchFamily="34" charset="0"/>
              </a:rPr>
              <a:t>INVITATION</a:t>
            </a:r>
            <a:endParaRPr lang="en-US" sz="1200" b="0" dirty="0">
              <a:solidFill>
                <a:schemeClr val="tx1"/>
              </a:solidFill>
              <a:latin typeface="Verdana" pitchFamily="34" charset="0"/>
            </a:endParaRP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EMAIL</a:t>
            </a:r>
          </a:p>
        </p:txBody>
      </p:sp>
      <p:sp>
        <p:nvSpPr>
          <p:cNvPr id="118790" name="AutoShape 6"/>
          <p:cNvSpPr>
            <a:spLocks noChangeArrowheads="1"/>
          </p:cNvSpPr>
          <p:nvPr/>
        </p:nvSpPr>
        <p:spPr bwMode="auto">
          <a:xfrm>
            <a:off x="114300" y="1905000"/>
            <a:ext cx="990600" cy="4191000"/>
          </a:xfrm>
          <a:prstGeom prst="parallelogram">
            <a:avLst>
              <a:gd name="adj" fmla="val 0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200" b="0" dirty="0" smtClean="0">
                <a:solidFill>
                  <a:schemeClr val="tx1"/>
                </a:solidFill>
                <a:latin typeface="Verdana" pitchFamily="34" charset="0"/>
              </a:rPr>
              <a:t>TGO</a:t>
            </a:r>
            <a:endParaRPr lang="en-US" sz="1200" b="0" dirty="0">
              <a:solidFill>
                <a:schemeClr val="tx1"/>
              </a:solidFill>
              <a:latin typeface="Verdana" pitchFamily="34" charset="0"/>
            </a:endParaRP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PORTAL</a:t>
            </a:r>
          </a:p>
          <a:p>
            <a:pPr algn="ctr" eaLnBrk="1" hangingPunct="1"/>
            <a:endParaRPr lang="en-US" sz="1200" b="0" dirty="0">
              <a:solidFill>
                <a:schemeClr val="tx1"/>
              </a:solidFill>
              <a:latin typeface="Verdana" pitchFamily="34" charset="0"/>
            </a:endParaRP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Click </a:t>
            </a: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Register</a:t>
            </a: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Link </a:t>
            </a:r>
            <a:r>
              <a:rPr lang="en-US" sz="1200" b="0" dirty="0" smtClean="0">
                <a:solidFill>
                  <a:schemeClr val="tx1"/>
                </a:solidFill>
                <a:latin typeface="Verdana" pitchFamily="34" charset="0"/>
              </a:rPr>
              <a:t>or </a:t>
            </a:r>
            <a:endParaRPr lang="en-US" sz="1200" b="0" dirty="0">
              <a:solidFill>
                <a:schemeClr val="tx1"/>
              </a:solidFill>
              <a:latin typeface="Verdana" pitchFamily="34" charset="0"/>
            </a:endParaRPr>
          </a:p>
          <a:p>
            <a:pPr algn="ctr" eaLnBrk="1" hangingPunct="1"/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Login.</a:t>
            </a:r>
          </a:p>
        </p:txBody>
      </p:sp>
      <p:sp>
        <p:nvSpPr>
          <p:cNvPr id="118791" name="Line 7"/>
          <p:cNvSpPr>
            <a:spLocks noChangeShapeType="1"/>
          </p:cNvSpPr>
          <p:nvPr/>
        </p:nvSpPr>
        <p:spPr bwMode="auto">
          <a:xfrm flipH="1">
            <a:off x="3429000" y="28194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792" name="AutoShape 8"/>
          <p:cNvSpPr>
            <a:spLocks noChangeArrowheads="1"/>
          </p:cNvSpPr>
          <p:nvPr/>
        </p:nvSpPr>
        <p:spPr bwMode="auto">
          <a:xfrm>
            <a:off x="3124200" y="762000"/>
            <a:ext cx="3276600" cy="2057400"/>
          </a:xfrm>
          <a:prstGeom prst="cube">
            <a:avLst>
              <a:gd name="adj" fmla="val 9116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 eaLnBrk="1" hangingPunct="1"/>
            <a:r>
              <a:rPr lang="en-US" sz="2000" b="0" dirty="0">
                <a:latin typeface="Verdana" pitchFamily="34" charset="0"/>
              </a:rPr>
              <a:t>REGISTRATION</a:t>
            </a:r>
          </a:p>
          <a:p>
            <a:pPr algn="ctr" eaLnBrk="1" hangingPunct="1"/>
            <a:r>
              <a:rPr lang="en-US" sz="1200" b="0" dirty="0">
                <a:latin typeface="Verdana" pitchFamily="34" charset="0"/>
              </a:rPr>
              <a:t> Browser based self registration </a:t>
            </a:r>
          </a:p>
          <a:p>
            <a:pPr algn="ctr" eaLnBrk="1" hangingPunct="1"/>
            <a:r>
              <a:rPr lang="en-US" sz="1200" b="0" dirty="0">
                <a:latin typeface="Verdana" pitchFamily="34" charset="0"/>
              </a:rPr>
              <a:t>company / user</a:t>
            </a:r>
          </a:p>
          <a:p>
            <a:pPr algn="ctr" eaLnBrk="1" hangingPunct="1"/>
            <a:endParaRPr lang="en-US" sz="1000" b="0" dirty="0">
              <a:latin typeface="Verdana" pitchFamily="34" charset="0"/>
            </a:endParaRPr>
          </a:p>
          <a:p>
            <a:pPr algn="ctr" eaLnBrk="1" hangingPunct="1"/>
            <a:r>
              <a:rPr lang="en-US" sz="1200" dirty="0">
                <a:latin typeface="Verdana" pitchFamily="34" charset="0"/>
              </a:rPr>
              <a:t>Service Subscription Options</a:t>
            </a:r>
          </a:p>
          <a:p>
            <a:pPr algn="ctr" eaLnBrk="1" hangingPunct="1"/>
            <a:r>
              <a:rPr lang="en-US" sz="1200" dirty="0">
                <a:latin typeface="Verdana" pitchFamily="34" charset="0"/>
              </a:rPr>
              <a:t>Payment Options</a:t>
            </a:r>
          </a:p>
          <a:p>
            <a:pPr algn="ctr" eaLnBrk="1" hangingPunct="1"/>
            <a:r>
              <a:rPr lang="en-US" sz="1200" dirty="0">
                <a:latin typeface="Verdana" pitchFamily="34" charset="0"/>
              </a:rPr>
              <a:t>Company Profile</a:t>
            </a:r>
          </a:p>
          <a:p>
            <a:pPr algn="ctr" eaLnBrk="1" hangingPunct="1"/>
            <a:r>
              <a:rPr lang="en-US" sz="1200" dirty="0">
                <a:latin typeface="Verdana" pitchFamily="34" charset="0"/>
              </a:rPr>
              <a:t>User Profile</a:t>
            </a:r>
          </a:p>
          <a:p>
            <a:pPr algn="ctr" eaLnBrk="1" hangingPunct="1"/>
            <a:r>
              <a:rPr lang="en-US" sz="1200" dirty="0">
                <a:latin typeface="Verdana" pitchFamily="34" charset="0"/>
              </a:rPr>
              <a:t>Messaging Details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118793" name="AutoShape 9"/>
          <p:cNvSpPr>
            <a:spLocks noChangeArrowheads="1"/>
          </p:cNvSpPr>
          <p:nvPr/>
        </p:nvSpPr>
        <p:spPr bwMode="auto">
          <a:xfrm>
            <a:off x="1219200" y="2971800"/>
            <a:ext cx="1295400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IDENTITY</a:t>
            </a:r>
          </a:p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MANAGER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auto">
          <a:xfrm>
            <a:off x="2590800" y="2971800"/>
            <a:ext cx="1447800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ACCOUNTING</a:t>
            </a:r>
          </a:p>
        </p:txBody>
      </p:sp>
      <p:sp>
        <p:nvSpPr>
          <p:cNvPr id="118795" name="Line 11"/>
          <p:cNvSpPr>
            <a:spLocks noChangeShapeType="1"/>
          </p:cNvSpPr>
          <p:nvPr/>
        </p:nvSpPr>
        <p:spPr bwMode="auto">
          <a:xfrm>
            <a:off x="6299200" y="2730500"/>
            <a:ext cx="9398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796" name="Line 12"/>
          <p:cNvSpPr>
            <a:spLocks noChangeShapeType="1"/>
          </p:cNvSpPr>
          <p:nvPr/>
        </p:nvSpPr>
        <p:spPr bwMode="auto">
          <a:xfrm flipH="1">
            <a:off x="44196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797" name="AutoShape 13"/>
          <p:cNvSpPr>
            <a:spLocks noChangeArrowheads="1"/>
          </p:cNvSpPr>
          <p:nvPr/>
        </p:nvSpPr>
        <p:spPr bwMode="auto">
          <a:xfrm>
            <a:off x="4114800" y="2971800"/>
            <a:ext cx="622300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FIA</a:t>
            </a:r>
          </a:p>
        </p:txBody>
      </p:sp>
      <p:sp>
        <p:nvSpPr>
          <p:cNvPr id="118798" name="AutoShape 14"/>
          <p:cNvSpPr>
            <a:spLocks noChangeArrowheads="1"/>
          </p:cNvSpPr>
          <p:nvPr/>
        </p:nvSpPr>
        <p:spPr bwMode="auto">
          <a:xfrm>
            <a:off x="4848224" y="2971800"/>
            <a:ext cx="790576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TGMS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auto">
          <a:xfrm>
            <a:off x="5524500" y="4495800"/>
            <a:ext cx="1828800" cy="1371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 eaLnBrk="1" hangingPunct="1"/>
            <a:r>
              <a:rPr lang="en-US" b="0" dirty="0">
                <a:latin typeface="Verdana" pitchFamily="34" charset="0"/>
              </a:rPr>
              <a:t>ADMINISTRATION</a:t>
            </a:r>
          </a:p>
          <a:p>
            <a:pPr algn="ctr" eaLnBrk="1" hangingPunct="1"/>
            <a:endParaRPr lang="en-US" sz="800" b="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 smtClean="0">
                <a:latin typeface="Verdana" pitchFamily="34" charset="0"/>
              </a:rPr>
              <a:t>Invitation &amp; Approval</a:t>
            </a:r>
            <a:endParaRPr lang="en-US" sz="100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Company / User </a:t>
            </a:r>
            <a:r>
              <a:rPr lang="en-US" sz="1000" dirty="0" err="1">
                <a:latin typeface="Verdana" pitchFamily="34" charset="0"/>
              </a:rPr>
              <a:t>Mgmt</a:t>
            </a:r>
            <a:endParaRPr lang="en-US" sz="100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Password Policy</a:t>
            </a: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Service </a:t>
            </a:r>
            <a:r>
              <a:rPr lang="en-US" sz="1000" dirty="0" smtClean="0">
                <a:latin typeface="Verdana" pitchFamily="34" charset="0"/>
              </a:rPr>
              <a:t>Contacts</a:t>
            </a:r>
          </a:p>
          <a:p>
            <a:pPr algn="ctr" eaLnBrk="1" hangingPunct="1"/>
            <a:r>
              <a:rPr lang="en-US" sz="1000" dirty="0" smtClean="0">
                <a:latin typeface="Verdana" pitchFamily="34" charset="0"/>
              </a:rPr>
              <a:t>Legal Profiles</a:t>
            </a:r>
            <a:endParaRPr lang="en-US" sz="1000" dirty="0">
              <a:latin typeface="Verdana" pitchFamily="34" charset="0"/>
            </a:endParaRPr>
          </a:p>
        </p:txBody>
      </p:sp>
      <p:sp>
        <p:nvSpPr>
          <p:cNvPr id="118800" name="AutoShape 16"/>
          <p:cNvSpPr>
            <a:spLocks noChangeArrowheads="1"/>
          </p:cNvSpPr>
          <p:nvPr/>
        </p:nvSpPr>
        <p:spPr bwMode="auto">
          <a:xfrm>
            <a:off x="1778000" y="4495800"/>
            <a:ext cx="1727200" cy="1371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 eaLnBrk="1" hangingPunct="1"/>
            <a:r>
              <a:rPr lang="en-US" b="0" dirty="0">
                <a:latin typeface="Verdana" pitchFamily="34" charset="0"/>
              </a:rPr>
              <a:t>SUBSCRIPTION</a:t>
            </a:r>
          </a:p>
          <a:p>
            <a:pPr algn="ctr" eaLnBrk="1" hangingPunct="1"/>
            <a:endParaRPr lang="en-US" sz="1000" b="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Service Subscriptions</a:t>
            </a: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Pricing Subscriptions</a:t>
            </a:r>
          </a:p>
          <a:p>
            <a:pPr algn="ctr" eaLnBrk="1" hangingPunct="1"/>
            <a:r>
              <a:rPr lang="en-US" sz="1000" dirty="0" smtClean="0">
                <a:latin typeface="Verdana" pitchFamily="34" charset="0"/>
              </a:rPr>
              <a:t>Mailbox </a:t>
            </a:r>
            <a:r>
              <a:rPr lang="en-US" sz="1000" dirty="0" err="1" smtClean="0">
                <a:latin typeface="Verdana" pitchFamily="34" charset="0"/>
              </a:rPr>
              <a:t>Mgmt</a:t>
            </a:r>
            <a:endParaRPr lang="en-US" sz="1000" dirty="0">
              <a:latin typeface="Verdana" pitchFamily="34" charset="0"/>
            </a:endParaRPr>
          </a:p>
        </p:txBody>
      </p:sp>
      <p:sp>
        <p:nvSpPr>
          <p:cNvPr id="118801" name="AutoShape 17"/>
          <p:cNvSpPr>
            <a:spLocks noChangeArrowheads="1"/>
          </p:cNvSpPr>
          <p:nvPr/>
        </p:nvSpPr>
        <p:spPr bwMode="auto">
          <a:xfrm>
            <a:off x="3517900" y="4495800"/>
            <a:ext cx="1993900" cy="1371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 eaLnBrk="1" hangingPunct="1"/>
            <a:r>
              <a:rPr lang="en-US" b="0" dirty="0">
                <a:latin typeface="Verdana" pitchFamily="34" charset="0"/>
              </a:rPr>
              <a:t>MESSAGING ADMIN</a:t>
            </a:r>
          </a:p>
          <a:p>
            <a:pPr algn="ctr" eaLnBrk="1" hangingPunct="1"/>
            <a:endParaRPr lang="en-US" sz="800" b="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EDI &amp; MB </a:t>
            </a:r>
            <a:r>
              <a:rPr lang="en-US" sz="1000" dirty="0" err="1">
                <a:latin typeface="Verdana" pitchFamily="34" charset="0"/>
              </a:rPr>
              <a:t>Mgmt</a:t>
            </a:r>
            <a:endParaRPr lang="en-US" sz="100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>
                <a:latin typeface="Verdana" pitchFamily="34" charset="0"/>
              </a:rPr>
              <a:t>Trading </a:t>
            </a:r>
            <a:r>
              <a:rPr lang="en-US" sz="1000" dirty="0" smtClean="0">
                <a:latin typeface="Verdana" pitchFamily="34" charset="0"/>
              </a:rPr>
              <a:t>Partnerships</a:t>
            </a:r>
          </a:p>
          <a:p>
            <a:pPr algn="ctr" eaLnBrk="1" hangingPunct="1"/>
            <a:r>
              <a:rPr lang="en-US" sz="1000" dirty="0" err="1" smtClean="0">
                <a:latin typeface="Verdana" pitchFamily="34" charset="0"/>
              </a:rPr>
              <a:t>MailSlots</a:t>
            </a:r>
            <a:endParaRPr lang="en-US" sz="1000" dirty="0">
              <a:latin typeface="Verdana" pitchFamily="34" charset="0"/>
            </a:endParaRPr>
          </a:p>
          <a:p>
            <a:pPr algn="ctr" eaLnBrk="1" hangingPunct="1"/>
            <a:r>
              <a:rPr lang="en-US" sz="1000" dirty="0" err="1">
                <a:latin typeface="Verdana" pitchFamily="34" charset="0"/>
              </a:rPr>
              <a:t>Autoforward</a:t>
            </a:r>
            <a:r>
              <a:rPr lang="en-US" sz="1000" dirty="0">
                <a:latin typeface="Verdana" pitchFamily="34" charset="0"/>
              </a:rPr>
              <a:t> </a:t>
            </a:r>
          </a:p>
          <a:p>
            <a:pPr algn="ctr" eaLnBrk="1" hangingPunct="1"/>
            <a:r>
              <a:rPr lang="en-US" sz="1000" dirty="0" err="1">
                <a:latin typeface="Verdana" pitchFamily="34" charset="0"/>
              </a:rPr>
              <a:t>Autocopy</a:t>
            </a:r>
            <a:endParaRPr lang="en-US" sz="1000" dirty="0">
              <a:latin typeface="Verdana" pitchFamily="34" charset="0"/>
            </a:endParaRPr>
          </a:p>
          <a:p>
            <a:pPr algn="ctr" eaLnBrk="1" hangingPunct="1"/>
            <a:endParaRPr lang="en-US" sz="1000" b="0" dirty="0">
              <a:latin typeface="Verdana" pitchFamily="34" charset="0"/>
            </a:endParaRPr>
          </a:p>
        </p:txBody>
      </p:sp>
      <p:sp>
        <p:nvSpPr>
          <p:cNvPr id="118802" name="Rectangle 18"/>
          <p:cNvSpPr>
            <a:spLocks noChangeArrowheads="1"/>
          </p:cNvSpPr>
          <p:nvPr/>
        </p:nvSpPr>
        <p:spPr bwMode="auto">
          <a:xfrm>
            <a:off x="1676400" y="3886200"/>
            <a:ext cx="59436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r>
              <a:rPr lang="en-US" sz="1600" b="0" dirty="0">
                <a:latin typeface="Verdana" pitchFamily="34" charset="0"/>
              </a:rPr>
              <a:t>ADMINISTRATION</a:t>
            </a:r>
          </a:p>
          <a:p>
            <a:pPr algn="ctr" eaLnBrk="1" hangingPunct="1"/>
            <a:r>
              <a:rPr lang="en-US" sz="1200" b="0" dirty="0">
                <a:latin typeface="Verdana" pitchFamily="34" charset="0"/>
              </a:rPr>
              <a:t>ACCOUNT MANAGER / COMMUNITY MANAGER / MY PROFILE</a:t>
            </a:r>
          </a:p>
        </p:txBody>
      </p:sp>
      <p:sp>
        <p:nvSpPr>
          <p:cNvPr id="118803" name="AutoShape 19"/>
          <p:cNvSpPr>
            <a:spLocks noChangeArrowheads="1"/>
          </p:cNvSpPr>
          <p:nvPr/>
        </p:nvSpPr>
        <p:spPr bwMode="auto">
          <a:xfrm>
            <a:off x="1724025" y="3581400"/>
            <a:ext cx="1809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auto">
          <a:xfrm>
            <a:off x="7315200" y="4495800"/>
            <a:ext cx="685800" cy="533400"/>
          </a:xfrm>
          <a:prstGeom prst="leftRightArrow">
            <a:avLst>
              <a:gd name="adj1" fmla="val 50000"/>
              <a:gd name="adj2" fmla="val 25714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 dirty="0">
                <a:solidFill>
                  <a:schemeClr val="dk1"/>
                </a:solidFill>
                <a:latin typeface="Verdana" pitchFamily="34" charset="0"/>
              </a:rPr>
              <a:t>APPROVE</a:t>
            </a:r>
          </a:p>
        </p:txBody>
      </p:sp>
      <p:sp>
        <p:nvSpPr>
          <p:cNvPr id="118805" name="AutoShape 21"/>
          <p:cNvSpPr>
            <a:spLocks noChangeArrowheads="1"/>
          </p:cNvSpPr>
          <p:nvPr/>
        </p:nvSpPr>
        <p:spPr bwMode="auto">
          <a:xfrm>
            <a:off x="3200400" y="3581400"/>
            <a:ext cx="152399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06" name="AutoShape 22"/>
          <p:cNvSpPr>
            <a:spLocks noChangeArrowheads="1"/>
          </p:cNvSpPr>
          <p:nvPr/>
        </p:nvSpPr>
        <p:spPr bwMode="auto">
          <a:xfrm>
            <a:off x="4343401" y="3581400"/>
            <a:ext cx="165100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07" name="AutoShape 23"/>
          <p:cNvSpPr>
            <a:spLocks noChangeArrowheads="1"/>
          </p:cNvSpPr>
          <p:nvPr/>
        </p:nvSpPr>
        <p:spPr bwMode="auto">
          <a:xfrm>
            <a:off x="6981825" y="3581400"/>
            <a:ext cx="1809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08" name="AutoShape 24"/>
          <p:cNvSpPr>
            <a:spLocks noChangeArrowheads="1"/>
          </p:cNvSpPr>
          <p:nvPr/>
        </p:nvSpPr>
        <p:spPr bwMode="auto">
          <a:xfrm>
            <a:off x="2438400" y="6248400"/>
            <a:ext cx="2057400" cy="4572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MESSAGE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CENTER &amp; </a:t>
            </a:r>
          </a:p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PERSONALIZATION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18809" name="AutoShape 25"/>
          <p:cNvSpPr>
            <a:spLocks noChangeArrowheads="1"/>
          </p:cNvSpPr>
          <p:nvPr/>
        </p:nvSpPr>
        <p:spPr bwMode="auto">
          <a:xfrm>
            <a:off x="762000" y="6248400"/>
            <a:ext cx="1447800" cy="3810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NOTIFICATION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18810" name="AutoShape 26"/>
          <p:cNvSpPr>
            <a:spLocks noChangeArrowheads="1"/>
          </p:cNvSpPr>
          <p:nvPr/>
        </p:nvSpPr>
        <p:spPr bwMode="auto">
          <a:xfrm>
            <a:off x="1143000" y="1981200"/>
            <a:ext cx="1917700" cy="762000"/>
          </a:xfrm>
          <a:prstGeom prst="rightArrow">
            <a:avLst>
              <a:gd name="adj1" fmla="val 50000"/>
              <a:gd name="adj2" fmla="val 8291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 dirty="0">
                <a:solidFill>
                  <a:schemeClr val="dk1"/>
                </a:solidFill>
                <a:latin typeface="Verdana" pitchFamily="34" charset="0"/>
              </a:rPr>
              <a:t> INVIATION</a:t>
            </a:r>
          </a:p>
          <a:p>
            <a:pPr algn="ctr" eaLnBrk="1" hangingPunct="1"/>
            <a:r>
              <a:rPr lang="en-US" sz="1000" b="0" dirty="0">
                <a:solidFill>
                  <a:schemeClr val="dk1"/>
                </a:solidFill>
                <a:latin typeface="Verdana" pitchFamily="34" charset="0"/>
              </a:rPr>
              <a:t>CODE</a:t>
            </a:r>
          </a:p>
        </p:txBody>
      </p:sp>
      <p:sp>
        <p:nvSpPr>
          <p:cNvPr id="118811" name="AutoShape 27"/>
          <p:cNvSpPr>
            <a:spLocks noChangeArrowheads="1"/>
          </p:cNvSpPr>
          <p:nvPr/>
        </p:nvSpPr>
        <p:spPr bwMode="auto">
          <a:xfrm>
            <a:off x="1079500" y="4495800"/>
            <a:ext cx="596900" cy="609600"/>
          </a:xfrm>
          <a:prstGeom prst="rightArrow">
            <a:avLst>
              <a:gd name="adj1" fmla="val 50000"/>
              <a:gd name="adj2" fmla="val 32954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 dirty="0">
                <a:solidFill>
                  <a:schemeClr val="dk1"/>
                </a:solidFill>
                <a:latin typeface="Verdana" pitchFamily="34" charset="0"/>
              </a:rPr>
              <a:t> LOGIN</a:t>
            </a:r>
          </a:p>
        </p:txBody>
      </p:sp>
      <p:sp>
        <p:nvSpPr>
          <p:cNvPr id="118812" name="AutoShape 28"/>
          <p:cNvSpPr>
            <a:spLocks noChangeArrowheads="1"/>
          </p:cNvSpPr>
          <p:nvPr/>
        </p:nvSpPr>
        <p:spPr bwMode="auto">
          <a:xfrm>
            <a:off x="3429001" y="5943600"/>
            <a:ext cx="228600" cy="2286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13" name="AutoShape 29"/>
          <p:cNvSpPr>
            <a:spLocks noChangeArrowheads="1"/>
          </p:cNvSpPr>
          <p:nvPr/>
        </p:nvSpPr>
        <p:spPr bwMode="auto">
          <a:xfrm>
            <a:off x="1676400" y="5943600"/>
            <a:ext cx="3333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14" name="AutoShape 30"/>
          <p:cNvSpPr>
            <a:spLocks noChangeArrowheads="1"/>
          </p:cNvSpPr>
          <p:nvPr/>
        </p:nvSpPr>
        <p:spPr bwMode="auto">
          <a:xfrm>
            <a:off x="6400800" y="1981200"/>
            <a:ext cx="1600200" cy="485775"/>
          </a:xfrm>
          <a:prstGeom prst="rightArrow">
            <a:avLst>
              <a:gd name="adj1" fmla="val 50000"/>
              <a:gd name="adj2" fmla="val 8235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>
                <a:solidFill>
                  <a:schemeClr val="dk1"/>
                </a:solidFill>
                <a:latin typeface="Verdana" pitchFamily="34" charset="0"/>
              </a:rPr>
              <a:t>SUBMIT</a:t>
            </a:r>
          </a:p>
        </p:txBody>
      </p:sp>
      <p:sp>
        <p:nvSpPr>
          <p:cNvPr id="118815" name="AutoShape 31"/>
          <p:cNvSpPr>
            <a:spLocks noChangeArrowheads="1"/>
          </p:cNvSpPr>
          <p:nvPr/>
        </p:nvSpPr>
        <p:spPr bwMode="auto">
          <a:xfrm>
            <a:off x="6400800" y="1066800"/>
            <a:ext cx="1600200" cy="485775"/>
          </a:xfrm>
          <a:prstGeom prst="leftArrow">
            <a:avLst>
              <a:gd name="adj1" fmla="val 50000"/>
              <a:gd name="adj2" fmla="val 8235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16" name="AutoShape 32"/>
          <p:cNvSpPr>
            <a:spLocks noChangeArrowheads="1"/>
          </p:cNvSpPr>
          <p:nvPr/>
        </p:nvSpPr>
        <p:spPr bwMode="auto">
          <a:xfrm>
            <a:off x="7048500" y="6248400"/>
            <a:ext cx="1028700" cy="3810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SUPPORT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18817" name="AutoShape 33"/>
          <p:cNvSpPr>
            <a:spLocks noChangeArrowheads="1"/>
          </p:cNvSpPr>
          <p:nvPr/>
        </p:nvSpPr>
        <p:spPr bwMode="auto">
          <a:xfrm>
            <a:off x="7353300" y="5943600"/>
            <a:ext cx="3333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18" name="AutoShape 34"/>
          <p:cNvSpPr>
            <a:spLocks noChangeArrowheads="1"/>
          </p:cNvSpPr>
          <p:nvPr/>
        </p:nvSpPr>
        <p:spPr bwMode="auto">
          <a:xfrm>
            <a:off x="6858000" y="2971800"/>
            <a:ext cx="762000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SMG</a:t>
            </a:r>
          </a:p>
        </p:txBody>
      </p:sp>
      <p:sp>
        <p:nvSpPr>
          <p:cNvPr id="118819" name="AutoShape 35"/>
          <p:cNvSpPr>
            <a:spLocks noChangeArrowheads="1"/>
          </p:cNvSpPr>
          <p:nvPr/>
        </p:nvSpPr>
        <p:spPr bwMode="auto">
          <a:xfrm>
            <a:off x="6019801" y="3581400"/>
            <a:ext cx="152399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20" name="Line 36"/>
          <p:cNvSpPr>
            <a:spLocks noChangeShapeType="1"/>
          </p:cNvSpPr>
          <p:nvPr/>
        </p:nvSpPr>
        <p:spPr bwMode="auto">
          <a:xfrm>
            <a:off x="5943599" y="2819400"/>
            <a:ext cx="76201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821" name="AutoShape 37"/>
          <p:cNvSpPr>
            <a:spLocks noChangeArrowheads="1"/>
          </p:cNvSpPr>
          <p:nvPr/>
        </p:nvSpPr>
        <p:spPr bwMode="auto">
          <a:xfrm>
            <a:off x="4724400" y="6248400"/>
            <a:ext cx="990600" cy="3810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CDUC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18822" name="AutoShape 38"/>
          <p:cNvSpPr>
            <a:spLocks noChangeArrowheads="1"/>
          </p:cNvSpPr>
          <p:nvPr/>
        </p:nvSpPr>
        <p:spPr bwMode="auto">
          <a:xfrm>
            <a:off x="5181600" y="5943600"/>
            <a:ext cx="3333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118823" name="Rectangle 39"/>
          <p:cNvSpPr>
            <a:spLocks noChangeArrowheads="1"/>
          </p:cNvSpPr>
          <p:nvPr/>
        </p:nvSpPr>
        <p:spPr bwMode="auto">
          <a:xfrm>
            <a:off x="381000" y="182563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E3E3E3"/>
                </a:solidFill>
                <a:latin typeface="Arial" charset="0"/>
              </a:rPr>
              <a:t>Overview: Component Interaction</a:t>
            </a:r>
            <a:endParaRPr lang="en-US" sz="3200" dirty="0">
              <a:solidFill>
                <a:srgbClr val="E3E3E3"/>
              </a:solidFill>
              <a:latin typeface="Arial" charset="0"/>
            </a:endParaRPr>
          </a:p>
        </p:txBody>
      </p:sp>
      <p:sp>
        <p:nvSpPr>
          <p:cNvPr id="118824" name="AutoShape 40"/>
          <p:cNvSpPr>
            <a:spLocks noChangeArrowheads="1"/>
          </p:cNvSpPr>
          <p:nvPr/>
        </p:nvSpPr>
        <p:spPr bwMode="auto">
          <a:xfrm>
            <a:off x="7315200" y="5029200"/>
            <a:ext cx="685800" cy="533400"/>
          </a:xfrm>
          <a:prstGeom prst="leftRightArrow">
            <a:avLst>
              <a:gd name="adj1" fmla="val 50000"/>
              <a:gd name="adj2" fmla="val 25714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r>
              <a:rPr lang="en-US" sz="1000" b="0" dirty="0">
                <a:solidFill>
                  <a:schemeClr val="dk1"/>
                </a:solidFill>
                <a:latin typeface="Verdana" pitchFamily="34" charset="0"/>
              </a:rPr>
              <a:t>INVITE</a:t>
            </a:r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5181599" y="2819400"/>
            <a:ext cx="76201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 bwMode="auto">
          <a:xfrm>
            <a:off x="5194301" y="3581400"/>
            <a:ext cx="152399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  <p:sp>
        <p:nvSpPr>
          <p:cNvPr id="43" name="AutoShape 14"/>
          <p:cNvSpPr>
            <a:spLocks noChangeArrowheads="1"/>
          </p:cNvSpPr>
          <p:nvPr/>
        </p:nvSpPr>
        <p:spPr bwMode="auto">
          <a:xfrm>
            <a:off x="5762624" y="2971800"/>
            <a:ext cx="790576" cy="6096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BIZ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44" name="AutoShape 37"/>
          <p:cNvSpPr>
            <a:spLocks noChangeArrowheads="1"/>
          </p:cNvSpPr>
          <p:nvPr/>
        </p:nvSpPr>
        <p:spPr bwMode="auto">
          <a:xfrm>
            <a:off x="5867400" y="6248400"/>
            <a:ext cx="990600" cy="381000"/>
          </a:xfrm>
          <a:prstGeom prst="cube">
            <a:avLst>
              <a:gd name="adj" fmla="val 1058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b="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TGES</a:t>
            </a:r>
            <a:endParaRPr lang="en-US" b="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45" name="AutoShape 38"/>
          <p:cNvSpPr>
            <a:spLocks noChangeArrowheads="1"/>
          </p:cNvSpPr>
          <p:nvPr/>
        </p:nvSpPr>
        <p:spPr bwMode="auto">
          <a:xfrm>
            <a:off x="6172200" y="5956300"/>
            <a:ext cx="333375" cy="304800"/>
          </a:xfrm>
          <a:prstGeom prst="upDownArrow">
            <a:avLst>
              <a:gd name="adj1" fmla="val 50000"/>
              <a:gd name="adj2" fmla="val 2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/>
            <a:endParaRPr lang="en-US" sz="1000" b="0" dirty="0">
              <a:solidFill>
                <a:schemeClr val="dk1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99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400" b="0" kern="0" dirty="0" smtClean="0">
                <a:latin typeface="+mn-lt"/>
              </a:rPr>
              <a:t>INVITATION -&gt; SELF REGISTRATION -&gt; APPROVAL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Invitation </a:t>
            </a:r>
            <a:r>
              <a:rPr lang="en-US" sz="1800" dirty="0" smtClean="0"/>
              <a:t>includes following attributes:</a:t>
            </a: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b="1" dirty="0"/>
              <a:t>Inviting Company</a:t>
            </a:r>
            <a:r>
              <a:rPr lang="en-US" sz="1800" dirty="0"/>
              <a:t>: Invitation email notification goes out on behalf of the inviting company.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b="1" dirty="0"/>
              <a:t>User vs. Company Invitations</a:t>
            </a:r>
            <a:r>
              <a:rPr lang="en-US" sz="1800" dirty="0"/>
              <a:t>: Company and first user can register against Company invitations.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b="1" dirty="0"/>
              <a:t>Auto Approval vs. Manual Approval</a:t>
            </a:r>
            <a:r>
              <a:rPr lang="en-US" sz="1800" dirty="0"/>
              <a:t>: Registrations against Auto invitations are automatically approved.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b="1" dirty="0"/>
              <a:t>Unique vs. Generic Invitations</a:t>
            </a:r>
            <a:r>
              <a:rPr lang="en-US" sz="1800" dirty="0"/>
              <a:t>: Unique invitations generate as many invitation codes as the recipients and each invitation code can be used to register once. Generic invitations generate one invitation code which can be re-used to register more than once.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b="1" dirty="0"/>
              <a:t>Expiration Date</a:t>
            </a:r>
            <a:r>
              <a:rPr lang="en-US" sz="1800" dirty="0"/>
              <a:t>: Registration cannot be performed post the expiration date of an invitation.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Invitations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9530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Cont..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Pricing Details</a:t>
            </a:r>
            <a:r>
              <a:rPr lang="en-US" sz="2000" dirty="0"/>
              <a:t>: Price bundle, who pays (inviting company/ invitee) etc. is captured in invitation.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/>
              <a:t>Services invited for</a:t>
            </a:r>
            <a:r>
              <a:rPr lang="en-US" sz="2000" dirty="0"/>
              <a:t>: Inviting company in eligible to invite other companies for services it sponsors or the generic Trading Grid services like ICS.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/>
              <a:t>Inviter and optionally Invitee EDI address</a:t>
            </a:r>
            <a:r>
              <a:rPr lang="en-US" sz="2000" dirty="0"/>
              <a:t>: Inviter and Invitee EDI address are used post registration to create an initial EDI address to EDI address trading partnership. 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/>
              <a:t>Recipient email addresses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/>
              <a:t>Invitation Email language and content</a:t>
            </a:r>
            <a:r>
              <a:rPr lang="en-US" sz="2000" dirty="0"/>
              <a:t>: Inviter may edit the email </a:t>
            </a:r>
            <a:r>
              <a:rPr lang="en-US" sz="2000" dirty="0" smtClean="0"/>
              <a:t>contents  using WYSWYG editor, </a:t>
            </a:r>
            <a:r>
              <a:rPr lang="en-US" sz="2000" dirty="0"/>
              <a:t>choose one of the supported language or, upload an image to be included in the email notification.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7048500" cy="914400"/>
          </a:xfrm>
        </p:spPr>
        <p:txBody>
          <a:bodyPr/>
          <a:lstStyle/>
          <a:p>
            <a:r>
              <a:rPr lang="en-US" dirty="0"/>
              <a:t>Invitations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524000"/>
            <a:ext cx="8153400" cy="4419600"/>
          </a:xfrm>
        </p:spPr>
        <p:txBody>
          <a:bodyPr/>
          <a:lstStyle/>
          <a:p>
            <a:r>
              <a:rPr lang="en-US" dirty="0" smtClean="0"/>
              <a:t>Bulk Upload of Recipients</a:t>
            </a:r>
          </a:p>
          <a:p>
            <a:r>
              <a:rPr lang="en-US" dirty="0" smtClean="0"/>
              <a:t>Copy Invitation</a:t>
            </a:r>
          </a:p>
          <a:p>
            <a:r>
              <a:rPr lang="en-US" dirty="0" smtClean="0"/>
              <a:t>Elaborate Invitation search options</a:t>
            </a:r>
          </a:p>
          <a:p>
            <a:r>
              <a:rPr lang="en-US" dirty="0" smtClean="0"/>
              <a:t>Send invite on behalf of multiple companies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Invitation List</a:t>
            </a:r>
          </a:p>
        </p:txBody>
      </p:sp>
      <p:pic>
        <p:nvPicPr>
          <p:cNvPr id="75794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0010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24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pPr eaLnBrk="1" hangingPunct="1">
              <a:lnSpc>
                <a:spcPct val="85000"/>
              </a:lnSpc>
            </a:pPr>
            <a:endParaRPr lang="en-US" sz="2400">
              <a:solidFill>
                <a:srgbClr val="E3E3E3"/>
              </a:solidFill>
              <a:latin typeface="Arial" charset="0"/>
            </a:endParaRPr>
          </a:p>
          <a:p>
            <a:pPr eaLnBrk="1" hangingPunct="1">
              <a:lnSpc>
                <a:spcPct val="85000"/>
              </a:lnSpc>
            </a:pPr>
            <a:r>
              <a:rPr lang="en-US" sz="2400">
                <a:solidFill>
                  <a:srgbClr val="E3E3E3"/>
                </a:solidFill>
                <a:latin typeface="Arial" charset="0"/>
              </a:rPr>
              <a:t>1. Invitation Details.</a:t>
            </a: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066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0772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0772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5334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pPr eaLnBrk="1" hangingPunct="1">
              <a:lnSpc>
                <a:spcPct val="85000"/>
              </a:lnSpc>
            </a:pPr>
            <a:endParaRPr lang="en-US" sz="2000">
              <a:solidFill>
                <a:srgbClr val="E3E3E3"/>
              </a:solidFill>
              <a:latin typeface="Arial" charset="0"/>
            </a:endParaRPr>
          </a:p>
          <a:p>
            <a:pPr eaLnBrk="1" hangingPunct="1">
              <a:lnSpc>
                <a:spcPct val="85000"/>
              </a:lnSpc>
            </a:pPr>
            <a:r>
              <a:rPr lang="en-US" sz="2000">
                <a:solidFill>
                  <a:srgbClr val="E3E3E3"/>
                </a:solidFill>
                <a:latin typeface="Arial" charset="0"/>
              </a:rPr>
              <a:t>1. Invitation Details: GXS Super Admin can create invitations on behalf of other companies.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endParaRPr lang="en-US" sz="3400">
              <a:solidFill>
                <a:srgbClr val="E3E3E3"/>
              </a:solidFill>
              <a:latin typeface="Arial" charset="0"/>
            </a:endParaRP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457200" y="152400"/>
            <a:ext cx="723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pPr eaLnBrk="1" hangingPunct="1">
              <a:lnSpc>
                <a:spcPct val="85000"/>
              </a:lnSpc>
            </a:pPr>
            <a:endParaRPr lang="en-US" sz="2000">
              <a:solidFill>
                <a:srgbClr val="E3E3E3"/>
              </a:solidFill>
              <a:latin typeface="Arial" charset="0"/>
            </a:endParaRPr>
          </a:p>
          <a:p>
            <a:pPr eaLnBrk="1" hangingPunct="1">
              <a:lnSpc>
                <a:spcPct val="85000"/>
              </a:lnSpc>
            </a:pPr>
            <a:r>
              <a:rPr lang="en-US" sz="2000">
                <a:solidFill>
                  <a:srgbClr val="E3E3E3"/>
                </a:solidFill>
                <a:latin typeface="Arial" charset="0"/>
              </a:rPr>
              <a:t>2. Services: Pricing, Services and EDI address for self and partner need to be specified in this step.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382000" cy="495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381000" y="762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endParaRPr lang="en-US" sz="1200">
              <a:solidFill>
                <a:srgbClr val="E3E3E3"/>
              </a:solidFill>
              <a:latin typeface="Arial" charset="0"/>
            </a:endParaRPr>
          </a:p>
          <a:p>
            <a:r>
              <a:rPr lang="en-US" sz="2000">
                <a:solidFill>
                  <a:srgbClr val="E3E3E3"/>
                </a:solidFill>
                <a:latin typeface="Arial" charset="0"/>
              </a:rPr>
              <a:t>2. Services: Services which are sponsored by the inviting company or Generic services may be included in invitation.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458200" cy="495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848600" cy="4800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dirty="0" smtClean="0"/>
              <a:t>REGISTRATION &amp; ADMINISTRATION - FUNCTIONAL OVERVIEW</a:t>
            </a:r>
          </a:p>
          <a:p>
            <a:pPr>
              <a:buFont typeface="Wingdings" pitchFamily="2" charset="2"/>
              <a:buChar char="q"/>
            </a:pPr>
            <a:endParaRPr lang="en-US" sz="1800" dirty="0" smtClean="0"/>
          </a:p>
          <a:p>
            <a:pPr>
              <a:buFont typeface="Wingdings" pitchFamily="2" charset="2"/>
              <a:buChar char="q"/>
            </a:pPr>
            <a:r>
              <a:rPr lang="en-US" sz="1800" dirty="0" smtClean="0"/>
              <a:t>COMPONENTS AND COMPONENT INTERACTION</a:t>
            </a:r>
          </a:p>
          <a:p>
            <a:pPr>
              <a:buFont typeface="Wingdings" pitchFamily="2" charset="2"/>
              <a:buChar char="q"/>
            </a:pPr>
            <a:endParaRPr lang="en-US" sz="1800" dirty="0" smtClean="0"/>
          </a:p>
          <a:p>
            <a:pPr>
              <a:buFont typeface="Wingdings" pitchFamily="2" charset="2"/>
              <a:buChar char="q"/>
            </a:pPr>
            <a:r>
              <a:rPr lang="en-US" sz="1800" dirty="0" smtClean="0"/>
              <a:t>FEATURE DESCRIPTION</a:t>
            </a:r>
          </a:p>
          <a:p>
            <a:pPr lvl="1">
              <a:buFont typeface="Wingdings" pitchFamily="2" charset="2"/>
              <a:buChar char="q"/>
            </a:pPr>
            <a:endParaRPr lang="en-US" sz="1400" dirty="0" smtClean="0"/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INVITATION -&gt; SELF REGISTRATION -&gt; APPROVAL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COMPANY &amp; USER MANAGEMENT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GXS USER - ADMINISTRATIVE CAPABILITIES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SERVICE SUBSCRIPTIONS &amp; PRICING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MESSAGING ADMINISTRATION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RESELLER SUPPORT</a:t>
            </a:r>
          </a:p>
          <a:p>
            <a:pPr lvl="1">
              <a:buFont typeface="Wingdings" pitchFamily="2" charset="2"/>
              <a:buChar char="q"/>
            </a:pPr>
            <a:r>
              <a:rPr lang="en-US" sz="1400" dirty="0" smtClean="0"/>
              <a:t>SAS 70 COMPLIANCE – INTERNAL USER ADMINISTRATION</a:t>
            </a:r>
          </a:p>
          <a:p>
            <a:pPr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3600" dirty="0" smtClean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70485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381000" y="762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endParaRPr lang="en-US" sz="1600">
              <a:solidFill>
                <a:srgbClr val="E3E3E3"/>
              </a:solidFill>
              <a:latin typeface="Arial" charset="0"/>
            </a:endParaRPr>
          </a:p>
          <a:p>
            <a:r>
              <a:rPr lang="en-US" sz="1600">
                <a:solidFill>
                  <a:srgbClr val="E3E3E3"/>
                </a:solidFill>
                <a:latin typeface="Arial" charset="0"/>
              </a:rPr>
              <a:t>3. Recipients: If option “System-generated automatically” / “Recipients enter in registration” is selected for invitee’s EDI address, such a page is displayed.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382000" cy="495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381000" y="762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endParaRPr lang="en-US" sz="1600">
              <a:solidFill>
                <a:srgbClr val="E3E3E3"/>
              </a:solidFill>
              <a:latin typeface="Arial" charset="0"/>
            </a:endParaRPr>
          </a:p>
          <a:p>
            <a:r>
              <a:rPr lang="en-US" sz="1600">
                <a:solidFill>
                  <a:srgbClr val="E3E3E3"/>
                </a:solidFill>
                <a:latin typeface="Arial" charset="0"/>
              </a:rPr>
              <a:t>3. Recipients: If option “Manually Enter for each Recipient” is selected for invitee’s EDI address, such a page is displayed.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382000" cy="495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381000" y="762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endParaRPr lang="en-US" sz="1600">
              <a:solidFill>
                <a:srgbClr val="E3E3E3"/>
              </a:solidFill>
              <a:latin typeface="Arial" charset="0"/>
            </a:endParaRPr>
          </a:p>
          <a:p>
            <a:r>
              <a:rPr lang="en-US" sz="1800">
                <a:solidFill>
                  <a:srgbClr val="E3E3E3"/>
                </a:solidFill>
                <a:latin typeface="Arial" charset="0"/>
              </a:rPr>
              <a:t>3. Recipients: Edit the email content or select email language.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458200" cy="495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1534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6" name="Rectangle 10"/>
          <p:cNvSpPr>
            <a:spLocks noChangeArrowheads="1"/>
          </p:cNvSpPr>
          <p:nvPr/>
        </p:nvSpPr>
        <p:spPr bwMode="auto">
          <a:xfrm>
            <a:off x="381000" y="762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>
                <a:solidFill>
                  <a:srgbClr val="E3E3E3"/>
                </a:solidFill>
                <a:latin typeface="Arial" charset="0"/>
              </a:rPr>
              <a:t>Create Company Invitation</a:t>
            </a:r>
          </a:p>
          <a:p>
            <a:endParaRPr lang="en-US" sz="1600" dirty="0">
              <a:solidFill>
                <a:srgbClr val="E3E3E3"/>
              </a:solidFill>
              <a:latin typeface="Arial" charset="0"/>
            </a:endParaRPr>
          </a:p>
          <a:p>
            <a:r>
              <a:rPr lang="en-US" sz="1800" dirty="0">
                <a:solidFill>
                  <a:srgbClr val="E3E3E3"/>
                </a:solidFill>
                <a:latin typeface="Arial" charset="0"/>
              </a:rPr>
              <a:t>4. Review: Invitation could either be saved or sent out. Saved invitations could later be re-visited, edited and sent.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228600" y="1295400"/>
            <a:ext cx="89154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Clr>
                <a:srgbClr val="CC3300"/>
              </a:buClr>
            </a:pPr>
            <a:r>
              <a:rPr lang="en-US" sz="1600" b="0" dirty="0" smtClean="0">
                <a:latin typeface="Arial" charset="0"/>
              </a:rPr>
              <a:t>Company Self-Registration involves creating </a:t>
            </a:r>
            <a:r>
              <a:rPr lang="en-US" sz="1600" b="0" dirty="0">
                <a:latin typeface="Arial" charset="0"/>
              </a:rPr>
              <a:t>an identity </a:t>
            </a:r>
            <a:r>
              <a:rPr lang="en-US" sz="1600" b="0" dirty="0" smtClean="0">
                <a:latin typeface="Arial" charset="0"/>
              </a:rPr>
              <a:t>of new Companies and </a:t>
            </a:r>
            <a:r>
              <a:rPr lang="en-US" sz="1600" b="0" dirty="0">
                <a:latin typeface="Arial" charset="0"/>
              </a:rPr>
              <a:t>their Users, </a:t>
            </a:r>
            <a:r>
              <a:rPr lang="en-US" sz="1600" b="0" dirty="0" smtClean="0">
                <a:latin typeface="Arial" charset="0"/>
              </a:rPr>
              <a:t>on Trading Grid, essential </a:t>
            </a:r>
            <a:r>
              <a:rPr lang="en-US" sz="1600" b="0" dirty="0">
                <a:latin typeface="Arial" charset="0"/>
              </a:rPr>
              <a:t>to their using services offered on the Trading Grid.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dirty="0">
              <a:solidFill>
                <a:srgbClr val="0000FF"/>
              </a:solidFill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New </a:t>
            </a:r>
            <a:r>
              <a:rPr lang="en-US" sz="1600" dirty="0" smtClean="0">
                <a:latin typeface="Arial" charset="0"/>
              </a:rPr>
              <a:t>companies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dirty="0">
                <a:latin typeface="Arial" charset="0"/>
              </a:rPr>
              <a:t>and </a:t>
            </a:r>
            <a:r>
              <a:rPr lang="en-US" sz="1600" dirty="0" smtClean="0">
                <a:latin typeface="Arial" charset="0"/>
              </a:rPr>
              <a:t>users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u="sng" dirty="0" smtClean="0">
                <a:latin typeface="Arial" charset="0"/>
              </a:rPr>
              <a:t>register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dirty="0">
                <a:latin typeface="Arial" charset="0"/>
              </a:rPr>
              <a:t>on Trading Grid Online and </a:t>
            </a:r>
            <a:r>
              <a:rPr lang="en-US" sz="1600" b="0" u="sng" dirty="0">
                <a:latin typeface="Arial" charset="0"/>
              </a:rPr>
              <a:t>subscribe</a:t>
            </a:r>
            <a:r>
              <a:rPr lang="en-US" sz="1600" b="0" dirty="0">
                <a:latin typeface="Arial" charset="0"/>
              </a:rPr>
              <a:t> to </a:t>
            </a:r>
            <a:r>
              <a:rPr lang="en-US" sz="1600" b="0" dirty="0" smtClean="0">
                <a:latin typeface="Arial" charset="0"/>
              </a:rPr>
              <a:t>TGMS, IWFS</a:t>
            </a:r>
            <a:r>
              <a:rPr lang="en-US" sz="1600" b="0" dirty="0">
                <a:latin typeface="Arial" charset="0"/>
              </a:rPr>
              <a:t>, File Services, </a:t>
            </a:r>
            <a:r>
              <a:rPr lang="en-US" sz="1600" b="0" dirty="0" smtClean="0">
                <a:latin typeface="Arial" charset="0"/>
              </a:rPr>
              <a:t>TGE, OLV etc. such that </a:t>
            </a:r>
            <a:r>
              <a:rPr lang="en-US" sz="1600" b="0" dirty="0">
                <a:latin typeface="Arial" charset="0"/>
              </a:rPr>
              <a:t>they are (almost) all set to transact and use the services.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>
                <a:latin typeface="Arial" charset="0"/>
              </a:rPr>
              <a:t>Registration always requires an </a:t>
            </a:r>
            <a:r>
              <a:rPr lang="en-US" sz="1600" dirty="0">
                <a:latin typeface="Arial" charset="0"/>
              </a:rPr>
              <a:t>invitation code</a:t>
            </a:r>
            <a:r>
              <a:rPr lang="en-US" sz="1600" b="0" dirty="0">
                <a:latin typeface="Arial" charset="0"/>
              </a:rPr>
              <a:t>, which is generated upon creation of a company or user </a:t>
            </a:r>
            <a:r>
              <a:rPr lang="en-US" sz="1600" dirty="0">
                <a:latin typeface="Arial" charset="0"/>
              </a:rPr>
              <a:t>invitation</a:t>
            </a:r>
            <a:r>
              <a:rPr lang="en-US" sz="1600" b="0" dirty="0">
                <a:latin typeface="Arial" charset="0"/>
              </a:rPr>
              <a:t> (which in turn captures the </a:t>
            </a:r>
            <a:r>
              <a:rPr lang="en-US" sz="1600" b="0" dirty="0" smtClean="0">
                <a:latin typeface="Arial" charset="0"/>
              </a:rPr>
              <a:t>recipients, services, </a:t>
            </a:r>
            <a:r>
              <a:rPr lang="en-US" sz="1600" b="0" dirty="0">
                <a:latin typeface="Arial" charset="0"/>
              </a:rPr>
              <a:t>pricing and other </a:t>
            </a:r>
            <a:r>
              <a:rPr lang="en-US" sz="1600" b="0" dirty="0" smtClean="0">
                <a:latin typeface="Arial" charset="0"/>
              </a:rPr>
              <a:t>details).</a:t>
            </a:r>
            <a:endParaRPr lang="en-US" sz="1600" b="0" dirty="0">
              <a:latin typeface="Arial" charset="0"/>
            </a:endParaRPr>
          </a:p>
          <a:p>
            <a:pPr marL="457200" indent="-457200"/>
            <a:endParaRPr lang="en-US" sz="1600" b="0" dirty="0">
              <a:latin typeface="Arial" charset="0"/>
            </a:endParaRP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Self-Registration </a:t>
            </a:r>
            <a:endParaRPr lang="en-US" dirty="0"/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1066800" y="3886200"/>
            <a:ext cx="7391400" cy="243205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b="0" u="sng" dirty="0">
                <a:latin typeface="Arial" charset="0"/>
              </a:rPr>
              <a:t>Steps involved in new Company Registration flow</a:t>
            </a:r>
            <a:r>
              <a:rPr lang="en-US" b="0" dirty="0">
                <a:latin typeface="Arial" charset="0"/>
              </a:rPr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Overview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Subscribe to Services you are invited to.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Accept Terms and Conditions.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Select the pricing option from the options you are offered.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Mailbox creation information if applicable.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EDI address creation information if applicable.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Company Profile.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First User profile.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Trading Partnership information if applicable.</a:t>
            </a:r>
          </a:p>
          <a:p>
            <a:pPr marL="457200" indent="-457200">
              <a:buFontTx/>
              <a:buAutoNum type="arabicPeriod"/>
            </a:pPr>
            <a:r>
              <a:rPr lang="en-US" b="0" dirty="0">
                <a:latin typeface="Arial" charset="0"/>
              </a:rPr>
              <a:t>Review and Submit.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TG-Company Registration</a:t>
            </a:r>
            <a:br>
              <a:rPr lang="en-US" sz="2400"/>
            </a:br>
            <a:r>
              <a:rPr lang="en-US" sz="1800"/>
              <a:t/>
            </a:r>
            <a:br>
              <a:rPr lang="en-US" sz="1800"/>
            </a:br>
            <a:r>
              <a:rPr lang="en-US" sz="1800"/>
              <a:t>TG Portal Login Page – Click ‘Register’ to begin registering.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2573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6" name="Rectangle 1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2400"/>
              <a:t>TG-Company Registration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1800"/>
              <a:t>Enter Invitation code (included in invitation e-mail)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70" name="Rectangle 4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Identify your company – Company Name, city, country</a:t>
            </a:r>
            <a:br>
              <a:rPr lang="en-US" sz="2000"/>
            </a:br>
            <a:r>
              <a:rPr lang="en-US" sz="2000"/>
              <a:t>used for company duplication check.</a:t>
            </a:r>
          </a:p>
        </p:txBody>
      </p:sp>
      <p:pic>
        <p:nvPicPr>
          <p:cNvPr id="73771" name="Picture 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Overview Step.</a:t>
            </a:r>
          </a:p>
        </p:txBody>
      </p: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Service Subscription: Select one from offered Services.</a:t>
            </a:r>
          </a:p>
        </p:txBody>
      </p: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848600" cy="4800600"/>
          </a:xfrm>
        </p:spPr>
        <p:txBody>
          <a:bodyPr/>
          <a:lstStyle/>
          <a:p>
            <a:pPr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3600" dirty="0" smtClean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1295400"/>
            <a:ext cx="7848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+mn-lt"/>
              </a:rPr>
              <a:t>REGISTRATION &amp; ADMINISTRATION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r>
              <a:rPr lang="en-US" sz="2800" b="0" kern="0" noProof="0" dirty="0" smtClean="0">
                <a:latin typeface="+mn-lt"/>
              </a:rPr>
              <a:t>FUNCTIONAL OVERVIEW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0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Service Subscription: Autohub, ICS and IWFS are the 3 primary (independent) services supported today.</a:t>
            </a:r>
          </a:p>
        </p:txBody>
      </p:sp>
      <p:pic>
        <p:nvPicPr>
          <p:cNvPr id="7476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ICS Subscription Detail. This page shows if ICS service was selected in previous step.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584325" y="1336675"/>
            <a:ext cx="184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 b="0"/>
          </a:p>
        </p:txBody>
      </p:sp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ICS Subscription Details: Est. monthly Transactions, Contract Term, Communication Options, VAS options.</a:t>
            </a: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IWFS Subscription: If invitee pays UDS and PAYG are the 2 pricing options. UDS Pricing Details shown below:</a:t>
            </a:r>
          </a:p>
        </p:txBody>
      </p: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IWFS Subscription: If invitee pays UDS and PAYG are 2 pricing options. PAYG pricing details shown below:</a:t>
            </a:r>
          </a:p>
        </p:txBody>
      </p:sp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7200900" cy="914400"/>
          </a:xfrm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1. IWFS Subscription: Shipping Barcodes and Labels is additional billable service which may be packaged along.</a:t>
            </a:r>
          </a:p>
        </p:txBody>
      </p:sp>
      <p:pic>
        <p:nvPicPr>
          <p:cNvPr id="91177" name="Picture 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2. Terms &amp; Conditions: T&amp;C content depends on billing country selected initially. Accept T&amp;C.</a:t>
            </a:r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746125" y="1641475"/>
            <a:ext cx="6797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400" b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3. My Profile: Registering user’s profile. Company registration creates new company and first user.</a:t>
            </a:r>
          </a:p>
        </p:txBody>
      </p:sp>
      <p:pic>
        <p:nvPicPr>
          <p:cNvPr id="59403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4. Company Profile: Company Information, Business Contact, Technical Contact.</a:t>
            </a:r>
          </a:p>
        </p:txBody>
      </p:sp>
      <p:pic>
        <p:nvPicPr>
          <p:cNvPr id="9319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4. Company Profile: Billing Address, Billing Details are not shown if company is not paying (Hub pay scenario).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352800"/>
            <a:ext cx="4419600" cy="2971800"/>
          </a:xfrm>
        </p:spPr>
        <p:txBody>
          <a:bodyPr/>
          <a:lstStyle/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229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228600" y="1571685"/>
            <a:ext cx="86868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600" b="0" dirty="0" smtClean="0">
                <a:latin typeface="Arial" charset="0"/>
              </a:rPr>
              <a:t>Company Self-Registration involves creating </a:t>
            </a:r>
            <a:r>
              <a:rPr lang="en-US" sz="1600" b="0" dirty="0">
                <a:latin typeface="Arial" charset="0"/>
              </a:rPr>
              <a:t>an identity </a:t>
            </a:r>
            <a:r>
              <a:rPr lang="en-US" sz="1600" b="0" dirty="0" smtClean="0">
                <a:latin typeface="Arial" charset="0"/>
              </a:rPr>
              <a:t>of new Company and its </a:t>
            </a:r>
            <a:r>
              <a:rPr lang="en-US" sz="1600" b="0" dirty="0">
                <a:latin typeface="Arial" charset="0"/>
              </a:rPr>
              <a:t>Users, </a:t>
            </a:r>
            <a:r>
              <a:rPr lang="en-US" sz="1600" b="0" dirty="0" smtClean="0">
                <a:latin typeface="Arial" charset="0"/>
              </a:rPr>
              <a:t>on Trading Grid, essential </a:t>
            </a:r>
            <a:r>
              <a:rPr lang="en-US" sz="1600" b="0" dirty="0">
                <a:latin typeface="Arial" charset="0"/>
              </a:rPr>
              <a:t>to their using services offered on the Trading Grid.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dirty="0">
              <a:solidFill>
                <a:srgbClr val="0000FF"/>
              </a:solidFill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New </a:t>
            </a:r>
            <a:r>
              <a:rPr lang="en-US" sz="1600" dirty="0" smtClean="0">
                <a:latin typeface="Arial" charset="0"/>
              </a:rPr>
              <a:t>companies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dirty="0">
                <a:latin typeface="Arial" charset="0"/>
              </a:rPr>
              <a:t>and </a:t>
            </a:r>
            <a:r>
              <a:rPr lang="en-US" sz="1600" dirty="0" smtClean="0">
                <a:latin typeface="Arial" charset="0"/>
              </a:rPr>
              <a:t>users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u="sng" dirty="0" smtClean="0">
                <a:latin typeface="Arial" charset="0"/>
              </a:rPr>
              <a:t>register</a:t>
            </a:r>
            <a:r>
              <a:rPr lang="en-US" sz="1600" b="0" dirty="0" smtClean="0">
                <a:latin typeface="Arial" charset="0"/>
              </a:rPr>
              <a:t> </a:t>
            </a:r>
            <a:r>
              <a:rPr lang="en-US" sz="1600" b="0" dirty="0">
                <a:latin typeface="Arial" charset="0"/>
              </a:rPr>
              <a:t>on Trading Grid Online and </a:t>
            </a:r>
            <a:r>
              <a:rPr lang="en-US" sz="1600" b="0" u="sng" dirty="0">
                <a:latin typeface="Arial" charset="0"/>
              </a:rPr>
              <a:t>subscribe</a:t>
            </a:r>
            <a:r>
              <a:rPr lang="en-US" sz="1600" b="0" dirty="0">
                <a:latin typeface="Arial" charset="0"/>
              </a:rPr>
              <a:t> to </a:t>
            </a:r>
            <a:r>
              <a:rPr lang="en-US" sz="1600" b="0" dirty="0" smtClean="0">
                <a:latin typeface="Arial" charset="0"/>
              </a:rPr>
              <a:t>services like: TGMS, IWFS</a:t>
            </a:r>
            <a:r>
              <a:rPr lang="en-US" sz="1600" b="0" dirty="0">
                <a:latin typeface="Arial" charset="0"/>
              </a:rPr>
              <a:t>, File Services, </a:t>
            </a:r>
            <a:r>
              <a:rPr lang="en-US" sz="1600" b="0" dirty="0" smtClean="0">
                <a:latin typeface="Arial" charset="0"/>
              </a:rPr>
              <a:t>TGE, OLV etc.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Upon successful registration customer is all </a:t>
            </a:r>
            <a:r>
              <a:rPr lang="en-US" sz="1600" b="0" dirty="0">
                <a:latin typeface="Arial" charset="0"/>
              </a:rPr>
              <a:t>set to transact and use the services.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Only one Self-Registration may be performed against  one UNIQUE Invitation.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Multiple Self-Registrations may be performed against one GENERIC Invitation.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Registration may be AUTO APPROVED or may require MANUAL APPROVAL.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Registration may involve setting up of initial Trading Partnership with the Inviting Company or Not so in case of Registration against Open Invitation.</a:t>
            </a:r>
          </a:p>
          <a:p>
            <a:pPr marL="914400" lvl="1" indent="-457200">
              <a:buClr>
                <a:srgbClr val="CC3300"/>
              </a:buClr>
              <a:buFontTx/>
              <a:buChar char="•"/>
            </a:pPr>
            <a:endParaRPr lang="en-US" sz="1600" b="0" dirty="0">
              <a:latin typeface="Arial" charset="0"/>
            </a:endParaRPr>
          </a:p>
          <a:p>
            <a:pPr marL="457200" indent="-457200"/>
            <a:endParaRPr lang="en-US" sz="1600" b="0" dirty="0">
              <a:latin typeface="Arial" charset="0"/>
            </a:endParaRP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&amp; Invitation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7353300" cy="914400"/>
          </a:xfrm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1800"/>
              <a:t>5. Partnership: This screen is applicable to IWFS / Autohub registration where EDI address needs to entered in registration.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6934200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12" name="Rectangle 28"/>
          <p:cNvSpPr>
            <a:spLocks noGrp="1" noChangeArrowheads="1"/>
          </p:cNvSpPr>
          <p:nvPr>
            <p:ph type="title"/>
          </p:nvPr>
        </p:nvSpPr>
        <p:spPr>
          <a:xfrm>
            <a:off x="317500" y="317500"/>
            <a:ext cx="8001000" cy="533400"/>
          </a:xfrm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6. Review &amp; Submit</a:t>
            </a:r>
          </a:p>
        </p:txBody>
      </p:sp>
      <p:pic>
        <p:nvPicPr>
          <p:cNvPr id="67614" name="Picture 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Registration Complete: IWFS registration.</a:t>
            </a:r>
          </a:p>
        </p:txBody>
      </p:sp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72390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5791200" cy="914400"/>
          </a:xfrm>
        </p:spPr>
        <p:txBody>
          <a:bodyPr/>
          <a:lstStyle/>
          <a:p>
            <a:r>
              <a:rPr lang="en-US" sz="2000"/>
              <a:t>TG-Company Registration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Registration Complete: ICS registration.</a:t>
            </a:r>
          </a:p>
        </p:txBody>
      </p:sp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19200"/>
            <a:ext cx="7239000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Identity of Company / User is not created in TG system till registration is approved.</a:t>
            </a:r>
          </a:p>
          <a:p>
            <a:pPr>
              <a:lnSpc>
                <a:spcPct val="90000"/>
              </a:lnSpc>
            </a:pPr>
            <a:r>
              <a:rPr lang="en-US"/>
              <a:t>Registration may be auto-approved, or may require manual approval by the administrators / inviter.</a:t>
            </a:r>
          </a:p>
          <a:p>
            <a:pPr>
              <a:lnSpc>
                <a:spcPct val="90000"/>
              </a:lnSpc>
            </a:pPr>
            <a:r>
              <a:rPr lang="en-US"/>
              <a:t>Upon approval of a registration the new company / user is notified via email notification.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Approval of Registration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Approval of Registration</a:t>
            </a:r>
          </a:p>
        </p:txBody>
      </p:sp>
      <p:pic>
        <p:nvPicPr>
          <p:cNvPr id="9524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85875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0772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Manual Approval of Registration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2"/>
          <p:cNvSpPr>
            <a:spLocks noChangeArrowheads="1"/>
          </p:cNvSpPr>
          <p:nvPr/>
        </p:nvSpPr>
        <p:spPr bwMode="auto">
          <a:xfrm>
            <a:off x="3429000" y="2732088"/>
            <a:ext cx="1320800" cy="852487"/>
          </a:xfrm>
          <a:prstGeom prst="can">
            <a:avLst>
              <a:gd name="adj" fmla="val 25000"/>
            </a:avLst>
          </a:prstGeom>
          <a:solidFill>
            <a:srgbClr val="003366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Registration Data Store</a:t>
            </a:r>
            <a:endParaRPr lang="en-US" sz="2400"/>
          </a:p>
        </p:txBody>
      </p:sp>
      <p:sp>
        <p:nvSpPr>
          <p:cNvPr id="119811" name="AutoShape 3"/>
          <p:cNvSpPr>
            <a:spLocks noChangeArrowheads="1"/>
          </p:cNvSpPr>
          <p:nvPr/>
        </p:nvSpPr>
        <p:spPr bwMode="auto">
          <a:xfrm>
            <a:off x="3346450" y="1447800"/>
            <a:ext cx="1690688" cy="452438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Registration</a:t>
            </a:r>
            <a:endParaRPr lang="en-US" sz="2400"/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2644775" y="3070225"/>
            <a:ext cx="7794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1066800" y="1581150"/>
            <a:ext cx="2400300" cy="974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2. Set Registration Status = PENDING_MANUAL /</a:t>
            </a:r>
          </a:p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PENDING_AUTO /</a:t>
            </a:r>
          </a:p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PENDING_USERCONVERTED</a:t>
            </a:r>
            <a:endParaRPr lang="en-US" sz="2400"/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5410200" y="1527175"/>
            <a:ext cx="1822450" cy="488950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Approval Process </a:t>
            </a:r>
            <a:endParaRPr lang="en-US" sz="2400"/>
          </a:p>
        </p:txBody>
      </p:sp>
      <p:sp>
        <p:nvSpPr>
          <p:cNvPr id="119815" name="Line 7"/>
          <p:cNvSpPr>
            <a:spLocks noChangeShapeType="1"/>
          </p:cNvSpPr>
          <p:nvPr/>
        </p:nvSpPr>
        <p:spPr bwMode="auto">
          <a:xfrm flipH="1">
            <a:off x="4681538" y="1997075"/>
            <a:ext cx="1701800" cy="927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5638800" y="2441575"/>
            <a:ext cx="1901825" cy="622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3. Set Registration Status = APPROVE / REJECT</a:t>
            </a:r>
          </a:p>
          <a:p>
            <a:endParaRPr lang="en-US" sz="2400"/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4152900" y="3698875"/>
            <a:ext cx="1609725" cy="571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4. APPROVED Registration</a:t>
            </a:r>
            <a:endParaRPr lang="en-US" sz="2400"/>
          </a:p>
        </p:txBody>
      </p:sp>
      <p:sp>
        <p:nvSpPr>
          <p:cNvPr id="119818" name="AutoShape 10"/>
          <p:cNvSpPr>
            <a:spLocks noChangeArrowheads="1"/>
          </p:cNvSpPr>
          <p:nvPr/>
        </p:nvSpPr>
        <p:spPr bwMode="auto">
          <a:xfrm>
            <a:off x="3009900" y="4424363"/>
            <a:ext cx="914400" cy="760412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TGMS</a:t>
            </a:r>
            <a:endParaRPr lang="en-US" sz="2400" dirty="0"/>
          </a:p>
        </p:txBody>
      </p:sp>
      <p:sp>
        <p:nvSpPr>
          <p:cNvPr id="119819" name="AutoShape 11"/>
          <p:cNvSpPr>
            <a:spLocks noChangeArrowheads="1"/>
          </p:cNvSpPr>
          <p:nvPr/>
        </p:nvSpPr>
        <p:spPr bwMode="auto">
          <a:xfrm>
            <a:off x="1066800" y="2889250"/>
            <a:ext cx="1636713" cy="415925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Invitation</a:t>
            </a:r>
            <a:endParaRPr lang="en-US" sz="2400"/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 flipH="1">
            <a:off x="4154488" y="1900238"/>
            <a:ext cx="4762" cy="8461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821" name="Text Box 13"/>
          <p:cNvSpPr txBox="1">
            <a:spLocks noChangeArrowheads="1"/>
          </p:cNvSpPr>
          <p:nvPr/>
        </p:nvSpPr>
        <p:spPr bwMode="auto">
          <a:xfrm>
            <a:off x="1066800" y="3416300"/>
            <a:ext cx="2165350" cy="5111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r>
              <a:rPr lang="en-US" sz="1200" b="0">
                <a:solidFill>
                  <a:srgbClr val="000000"/>
                </a:solidFill>
                <a:latin typeface="Arial" charset="0"/>
              </a:rPr>
              <a:t>1. Company / User invitation</a:t>
            </a:r>
            <a:endParaRPr lang="en-US" sz="2400"/>
          </a:p>
        </p:txBody>
      </p:sp>
      <p:sp>
        <p:nvSpPr>
          <p:cNvPr id="119822" name="AutoShape 14"/>
          <p:cNvSpPr>
            <a:spLocks noChangeArrowheads="1"/>
          </p:cNvSpPr>
          <p:nvPr/>
        </p:nvSpPr>
        <p:spPr bwMode="auto">
          <a:xfrm>
            <a:off x="3046413" y="2301875"/>
            <a:ext cx="2114550" cy="1562100"/>
          </a:xfrm>
          <a:custGeom>
            <a:avLst/>
            <a:gdLst>
              <a:gd name="G0" fmla="+- -758768 0 0"/>
              <a:gd name="G1" fmla="+- 8755704 0 0"/>
              <a:gd name="G2" fmla="+- -758768 0 8755704"/>
              <a:gd name="G3" fmla="+- 10800 0 0"/>
              <a:gd name="G4" fmla="+- 0 0 -75876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10064 0 0"/>
              <a:gd name="G9" fmla="+- 0 0 8755704"/>
              <a:gd name="G10" fmla="+- 10064 0 2700"/>
              <a:gd name="G11" fmla="cos G10 -758768"/>
              <a:gd name="G12" fmla="sin G10 -758768"/>
              <a:gd name="G13" fmla="cos 13500 -758768"/>
              <a:gd name="G14" fmla="sin 13500 -758768"/>
              <a:gd name="G15" fmla="+- G11 10800 0"/>
              <a:gd name="G16" fmla="+- G12 10800 0"/>
              <a:gd name="G17" fmla="+- G13 10800 0"/>
              <a:gd name="G18" fmla="+- G14 10800 0"/>
              <a:gd name="G19" fmla="*/ 10064 1 2"/>
              <a:gd name="G20" fmla="+- G19 5400 0"/>
              <a:gd name="G21" fmla="cos G20 -758768"/>
              <a:gd name="G22" fmla="sin G20 -758768"/>
              <a:gd name="G23" fmla="+- G21 10800 0"/>
              <a:gd name="G24" fmla="+- G12 G23 G22"/>
              <a:gd name="G25" fmla="+- G22 G23 G11"/>
              <a:gd name="G26" fmla="cos 10800 -758768"/>
              <a:gd name="G27" fmla="sin 10800 -758768"/>
              <a:gd name="G28" fmla="cos 10064 -758768"/>
              <a:gd name="G29" fmla="sin 10064 -75876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8755704"/>
              <a:gd name="G36" fmla="sin G34 8755704"/>
              <a:gd name="G37" fmla="+/ 8755704 -75876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10064 G39"/>
              <a:gd name="G43" fmla="sin 10064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5565 w 21600"/>
              <a:gd name="T5" fmla="*/ 1353 h 21600"/>
              <a:gd name="T6" fmla="*/ 3605 w 21600"/>
              <a:gd name="T7" fmla="*/ 18354 h 21600"/>
              <a:gd name="T8" fmla="*/ 5922 w 21600"/>
              <a:gd name="T9" fmla="*/ 1996 h 21600"/>
              <a:gd name="T10" fmla="*/ 24025 w 21600"/>
              <a:gd name="T11" fmla="*/ 8090 h 21600"/>
              <a:gd name="T12" fmla="*/ 21635 w 21600"/>
              <a:gd name="T13" fmla="*/ 11711 h 21600"/>
              <a:gd name="T14" fmla="*/ 18014 w 21600"/>
              <a:gd name="T15" fmla="*/ 9322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659" y="8780"/>
                </a:moveTo>
                <a:cubicBezTo>
                  <a:pt x="19699" y="4097"/>
                  <a:pt x="15579" y="736"/>
                  <a:pt x="10800" y="736"/>
                </a:cubicBezTo>
                <a:cubicBezTo>
                  <a:pt x="5241" y="736"/>
                  <a:pt x="736" y="5241"/>
                  <a:pt x="736" y="10800"/>
                </a:cubicBezTo>
                <a:cubicBezTo>
                  <a:pt x="735" y="13554"/>
                  <a:pt x="1864" y="16188"/>
                  <a:pt x="3859" y="18087"/>
                </a:cubicBezTo>
                <a:lnTo>
                  <a:pt x="3351" y="18620"/>
                </a:lnTo>
                <a:cubicBezTo>
                  <a:pt x="1211" y="16582"/>
                  <a:pt x="0" y="1375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929" y="-1"/>
                  <a:pt x="20350" y="3607"/>
                  <a:pt x="21380" y="8632"/>
                </a:cubicBezTo>
                <a:lnTo>
                  <a:pt x="24025" y="8090"/>
                </a:lnTo>
                <a:lnTo>
                  <a:pt x="21635" y="11711"/>
                </a:lnTo>
                <a:lnTo>
                  <a:pt x="18014" y="9322"/>
                </a:lnTo>
                <a:lnTo>
                  <a:pt x="20659" y="878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823" name="AutoShape 15"/>
          <p:cNvSpPr>
            <a:spLocks noChangeArrowheads="1"/>
          </p:cNvSpPr>
          <p:nvPr/>
        </p:nvSpPr>
        <p:spPr bwMode="auto">
          <a:xfrm>
            <a:off x="609600" y="5641975"/>
            <a:ext cx="7620000" cy="727075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charset="0"/>
              </a:rPr>
              <a:t>Administration</a:t>
            </a:r>
            <a:endParaRPr lang="en-US" sz="2400" dirty="0"/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1066800" y="4424363"/>
            <a:ext cx="1600200" cy="760412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charset="0"/>
              </a:rPr>
              <a:t>IM</a:t>
            </a:r>
            <a:endParaRPr lang="en-US" sz="2400" dirty="0"/>
          </a:p>
        </p:txBody>
      </p:sp>
      <p:sp>
        <p:nvSpPr>
          <p:cNvPr id="119825" name="Line 17"/>
          <p:cNvSpPr>
            <a:spLocks noChangeShapeType="1"/>
          </p:cNvSpPr>
          <p:nvPr/>
        </p:nvSpPr>
        <p:spPr bwMode="auto">
          <a:xfrm flipH="1">
            <a:off x="4038600" y="3584575"/>
            <a:ext cx="4763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826" name="AutoShape 18"/>
          <p:cNvSpPr>
            <a:spLocks noChangeArrowheads="1"/>
          </p:cNvSpPr>
          <p:nvPr/>
        </p:nvSpPr>
        <p:spPr bwMode="auto">
          <a:xfrm>
            <a:off x="4152900" y="4424363"/>
            <a:ext cx="1600200" cy="760412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ACCOUNTING</a:t>
            </a:r>
            <a:endParaRPr lang="en-US" sz="2400"/>
          </a:p>
        </p:txBody>
      </p:sp>
      <p:sp>
        <p:nvSpPr>
          <p:cNvPr id="119827" name="AutoShape 19"/>
          <p:cNvSpPr>
            <a:spLocks noChangeArrowheads="1"/>
          </p:cNvSpPr>
          <p:nvPr/>
        </p:nvSpPr>
        <p:spPr bwMode="auto">
          <a:xfrm>
            <a:off x="5981700" y="4424363"/>
            <a:ext cx="914400" cy="760412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charset="0"/>
              </a:rPr>
              <a:t>FIA</a:t>
            </a:r>
            <a:endParaRPr lang="en-US" sz="2400"/>
          </a:p>
        </p:txBody>
      </p:sp>
      <p:sp>
        <p:nvSpPr>
          <p:cNvPr id="119828" name="Line 20"/>
          <p:cNvSpPr>
            <a:spLocks noChangeShapeType="1"/>
          </p:cNvSpPr>
          <p:nvPr/>
        </p:nvSpPr>
        <p:spPr bwMode="auto">
          <a:xfrm flipV="1">
            <a:off x="4038600" y="5299075"/>
            <a:ext cx="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9829" name="Rectangle 21"/>
          <p:cNvSpPr>
            <a:spLocks noChangeArrowheads="1"/>
          </p:cNvSpPr>
          <p:nvPr/>
        </p:nvSpPr>
        <p:spPr bwMode="auto">
          <a:xfrm>
            <a:off x="228600" y="4270375"/>
            <a:ext cx="8686800" cy="1028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830" name="Rectangle 2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Registration-Approval Data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3400" dirty="0" smtClean="0">
                <a:solidFill>
                  <a:srgbClr val="E3E3E3"/>
                </a:solidFill>
                <a:latin typeface="Arial" charset="0"/>
              </a:rPr>
              <a:t>Approval of TGMS Company</a:t>
            </a:r>
            <a:endParaRPr lang="en-US" sz="3400" dirty="0">
              <a:solidFill>
                <a:srgbClr val="E3E3E3"/>
              </a:solidFill>
              <a:latin typeface="Arial" charset="0"/>
            </a:endParaRP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381000" y="1279525"/>
            <a:ext cx="82296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Mailbox and initial EDI Address of New Company in </a:t>
            </a:r>
            <a:r>
              <a:rPr lang="en-US" sz="2000" b="0" dirty="0" smtClean="0">
                <a:latin typeface="Arial" charset="0"/>
              </a:rPr>
              <a:t>TGMS.</a:t>
            </a:r>
            <a:endParaRPr lang="en-US" sz="2000" b="0" dirty="0">
              <a:latin typeface="Arial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New Company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Mailbox and EDI Address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BU Subscription to services selected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Mailbox subscription to VAS services in ICS and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Business Partner Relationship between Inviter and New company.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Trading Partnership between Inviter and New Company EDI Address in ICS.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Trading Partnership between Inviter and New Company EDI Address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Submit ICS pricing selection into FIA.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first user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Grant first user access to Account Manager.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Grant first user access to all services to which BU is subscribed to.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Send email notification.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3400" dirty="0" smtClean="0">
                <a:solidFill>
                  <a:srgbClr val="E3E3E3"/>
                </a:solidFill>
                <a:latin typeface="Arial" charset="0"/>
              </a:rPr>
              <a:t>Approval of IWF Company</a:t>
            </a:r>
            <a:endParaRPr lang="en-US" sz="3400" dirty="0">
              <a:solidFill>
                <a:srgbClr val="E3E3E3"/>
              </a:solidFill>
              <a:latin typeface="Arial" charset="0"/>
            </a:endParaRP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304800" y="1228665"/>
            <a:ext cx="82296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Mailbox and initial EDI Address of New Company in </a:t>
            </a:r>
            <a:r>
              <a:rPr lang="en-US" sz="2000" b="0" dirty="0" smtClean="0">
                <a:latin typeface="Arial" charset="0"/>
              </a:rPr>
              <a:t>TGMS.</a:t>
            </a:r>
            <a:endParaRPr lang="en-US" sz="2000" b="0" dirty="0">
              <a:latin typeface="Arial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New Company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Mailbox and EDI Address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BU Subscription to services selected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Trading Partnership between Inviter and New Company EDI Address in ICS.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Trading Partnership between Inviter and New Company EDI Address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Submit pricing / billing information to TG-Accounting.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Submit Mailbox information into FIA.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first user in IM.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Grant first user access to Account Manager.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Grant first user access to all services to which BU is subscribed to.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Add New Company EDI address to TGPART group.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Create Auto-forward for document flowing from Invitee EDI address to New Company EDI address.</a:t>
            </a:r>
          </a:p>
          <a:p>
            <a:pPr marL="457200" indent="-457200">
              <a:buFontTx/>
              <a:buAutoNum type="arabicPeriod"/>
            </a:pPr>
            <a:r>
              <a:rPr lang="en-US" sz="2000" b="0" dirty="0">
                <a:latin typeface="Arial" charset="0"/>
              </a:rPr>
              <a:t>Send email notification.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304800" y="1290221"/>
            <a:ext cx="85344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Clr>
                <a:srgbClr val="CC3300"/>
              </a:buClr>
            </a:pPr>
            <a:r>
              <a:rPr lang="en-US" sz="1600" b="0" dirty="0" smtClean="0">
                <a:latin typeface="Arial" charset="0"/>
              </a:rPr>
              <a:t>Includes Administration </a:t>
            </a:r>
            <a:r>
              <a:rPr lang="en-US" sz="1600" b="0" dirty="0">
                <a:latin typeface="Arial" charset="0"/>
              </a:rPr>
              <a:t>of </a:t>
            </a:r>
            <a:r>
              <a:rPr lang="en-US" sz="1600" b="0" dirty="0" smtClean="0">
                <a:latin typeface="Arial" charset="0"/>
              </a:rPr>
              <a:t>-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Company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Users &amp;User Access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Service Contacts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Invitation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Approval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Password Policy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T&amp;C</a:t>
            </a:r>
          </a:p>
          <a:p>
            <a:pPr marL="457200" indent="-457200">
              <a:buClr>
                <a:srgbClr val="CC3300"/>
              </a:buClr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Mailbox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EDI Address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Trading Partnership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Auto-forwards</a:t>
            </a: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Auto-Copy Distribution List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Service Subscription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Reseller Support </a:t>
            </a:r>
          </a:p>
          <a:p>
            <a:pPr marL="457200" indent="-457200">
              <a:buClr>
                <a:srgbClr val="CC3300"/>
              </a:buClr>
              <a:buFontTx/>
              <a:buChar char="•"/>
            </a:pPr>
            <a:r>
              <a:rPr lang="en-US" sz="1600" b="0" dirty="0" smtClean="0">
                <a:latin typeface="Arial" charset="0"/>
              </a:rPr>
              <a:t>Solution Provisioning</a:t>
            </a: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Administration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4114800" y="1483519"/>
            <a:ext cx="2133600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" charset="0"/>
              </a:rPr>
              <a:t>Company / Business Unit</a:t>
            </a:r>
            <a:endParaRPr lang="en-US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267200" y="2819400"/>
            <a:ext cx="762000" cy="34051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5816600" y="5105400"/>
            <a:ext cx="1627800" cy="340519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Service Instance</a:t>
            </a:r>
          </a:p>
        </p:txBody>
      </p:sp>
      <p:cxnSp>
        <p:nvCxnSpPr>
          <p:cNvPr id="9" name="Straight Arrow Connector 10"/>
          <p:cNvCxnSpPr>
            <a:cxnSpLocks noChangeShapeType="1"/>
          </p:cNvCxnSpPr>
          <p:nvPr/>
        </p:nvCxnSpPr>
        <p:spPr bwMode="auto">
          <a:xfrm rot="5400000">
            <a:off x="4458494" y="2323306"/>
            <a:ext cx="990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12"/>
          <p:cNvCxnSpPr>
            <a:cxnSpLocks noChangeShapeType="1"/>
            <a:endCxn id="12" idx="0"/>
          </p:cNvCxnSpPr>
          <p:nvPr/>
        </p:nvCxnSpPr>
        <p:spPr bwMode="auto">
          <a:xfrm rot="16200000" flipH="1">
            <a:off x="3515697" y="4104305"/>
            <a:ext cx="1976436" cy="1623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810000" y="2133601"/>
            <a:ext cx="1219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Contains 1..</a:t>
            </a:r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12" name="Oval 11"/>
          <p:cNvSpPr/>
          <p:nvPr/>
        </p:nvSpPr>
        <p:spPr bwMode="auto">
          <a:xfrm>
            <a:off x="4054830" y="5100638"/>
            <a:ext cx="914400" cy="432792"/>
          </a:xfrm>
          <a:prstGeom prst="ellipse">
            <a:avLst/>
          </a:prstGeom>
          <a:solidFill>
            <a:srgbClr val="FFFF66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Role</a:t>
            </a:r>
          </a:p>
        </p:txBody>
      </p:sp>
      <p:cxnSp>
        <p:nvCxnSpPr>
          <p:cNvPr id="1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4969230" y="5311776"/>
            <a:ext cx="811213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23"/>
          <p:cNvCxnSpPr>
            <a:cxnSpLocks noChangeShapeType="1"/>
            <a:stCxn id="7" idx="2"/>
          </p:cNvCxnSpPr>
          <p:nvPr/>
        </p:nvCxnSpPr>
        <p:spPr bwMode="auto">
          <a:xfrm rot="16200000" flipH="1">
            <a:off x="4216975" y="3591144"/>
            <a:ext cx="2021681" cy="115923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" name="TextBox 29"/>
          <p:cNvSpPr txBox="1">
            <a:spLocks noChangeArrowheads="1"/>
          </p:cNvSpPr>
          <p:nvPr/>
        </p:nvSpPr>
        <p:spPr bwMode="auto">
          <a:xfrm>
            <a:off x="4648200" y="4343400"/>
            <a:ext cx="91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Is Granted 1…n</a:t>
            </a:r>
            <a:endParaRPr lang="en-US" sz="1200" dirty="0"/>
          </a:p>
        </p:txBody>
      </p:sp>
      <p:sp>
        <p:nvSpPr>
          <p:cNvPr id="17" name="Rounded Rectangle 20"/>
          <p:cNvSpPr>
            <a:spLocks noChangeArrowheads="1"/>
          </p:cNvSpPr>
          <p:nvPr/>
        </p:nvSpPr>
        <p:spPr bwMode="auto">
          <a:xfrm>
            <a:off x="7467600" y="2743200"/>
            <a:ext cx="1295400" cy="34131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smtClean="0"/>
              <a:t>Mailbox</a:t>
            </a:r>
            <a:endParaRPr lang="en-US" dirty="0"/>
          </a:p>
        </p:txBody>
      </p:sp>
      <p:sp>
        <p:nvSpPr>
          <p:cNvPr id="24" name="TextBox 45"/>
          <p:cNvSpPr txBox="1">
            <a:spLocks noChangeArrowheads="1"/>
          </p:cNvSpPr>
          <p:nvPr/>
        </p:nvSpPr>
        <p:spPr bwMode="auto">
          <a:xfrm>
            <a:off x="3625850" y="3505200"/>
            <a:ext cx="946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Is Granted</a:t>
            </a:r>
          </a:p>
        </p:txBody>
      </p:sp>
      <p:sp>
        <p:nvSpPr>
          <p:cNvPr id="26" name="Rounded Rectangle 20"/>
          <p:cNvSpPr>
            <a:spLocks noChangeArrowheads="1"/>
          </p:cNvSpPr>
          <p:nvPr/>
        </p:nvSpPr>
        <p:spPr bwMode="auto">
          <a:xfrm>
            <a:off x="7494943" y="4688681"/>
            <a:ext cx="1268057" cy="34051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EDI Address</a:t>
            </a:r>
            <a:endParaRPr lang="en-US" dirty="0"/>
          </a:p>
        </p:txBody>
      </p:sp>
      <p:cxnSp>
        <p:nvCxnSpPr>
          <p:cNvPr id="27" name="Straight Arrow Connector 48"/>
          <p:cNvCxnSpPr>
            <a:cxnSpLocks noChangeShapeType="1"/>
          </p:cNvCxnSpPr>
          <p:nvPr/>
        </p:nvCxnSpPr>
        <p:spPr bwMode="auto">
          <a:xfrm rot="5400000">
            <a:off x="6819106" y="3898106"/>
            <a:ext cx="1600994" cy="79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7607300" y="3906838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Contains 0..n</a:t>
            </a:r>
          </a:p>
        </p:txBody>
      </p:sp>
      <p:cxnSp>
        <p:nvCxnSpPr>
          <p:cNvPr id="32" name="Straight Arrow Connector 10"/>
          <p:cNvCxnSpPr>
            <a:cxnSpLocks noChangeShapeType="1"/>
          </p:cNvCxnSpPr>
          <p:nvPr/>
        </p:nvCxnSpPr>
        <p:spPr bwMode="auto">
          <a:xfrm>
            <a:off x="6248400" y="1752600"/>
            <a:ext cx="1905000" cy="990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7239000" y="1981200"/>
            <a:ext cx="91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Has 1...n</a:t>
            </a:r>
            <a:endParaRPr lang="en-US" sz="1200" dirty="0"/>
          </a:p>
        </p:txBody>
      </p:sp>
      <p:sp>
        <p:nvSpPr>
          <p:cNvPr id="36" name="Rounded Rectangle 35"/>
          <p:cNvSpPr/>
          <p:nvPr/>
        </p:nvSpPr>
        <p:spPr bwMode="auto">
          <a:xfrm>
            <a:off x="5486400" y="2819400"/>
            <a:ext cx="1506883" cy="340519"/>
          </a:xfrm>
          <a:prstGeom prst="roundRect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410200" y="3759200"/>
            <a:ext cx="2073630" cy="340519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Subscription Package</a:t>
            </a:r>
          </a:p>
        </p:txBody>
      </p:sp>
      <p:cxnSp>
        <p:nvCxnSpPr>
          <p:cNvPr id="54" name="Straight Arrow Connector 10"/>
          <p:cNvCxnSpPr>
            <a:cxnSpLocks noChangeShapeType="1"/>
          </p:cNvCxnSpPr>
          <p:nvPr/>
        </p:nvCxnSpPr>
        <p:spPr bwMode="auto">
          <a:xfrm rot="5400000">
            <a:off x="5144294" y="2323306"/>
            <a:ext cx="990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5" name="Straight Arrow Connector 10"/>
          <p:cNvCxnSpPr>
            <a:cxnSpLocks noChangeShapeType="1"/>
          </p:cNvCxnSpPr>
          <p:nvPr/>
        </p:nvCxnSpPr>
        <p:spPr bwMode="auto">
          <a:xfrm rot="5400000">
            <a:off x="5715794" y="34536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7" name="Straight Arrow Connector 10"/>
          <p:cNvCxnSpPr>
            <a:cxnSpLocks noChangeShapeType="1"/>
          </p:cNvCxnSpPr>
          <p:nvPr/>
        </p:nvCxnSpPr>
        <p:spPr bwMode="auto">
          <a:xfrm rot="5400000">
            <a:off x="5982494" y="4609306"/>
            <a:ext cx="990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6096000" y="3352800"/>
            <a:ext cx="1219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Contains 1..</a:t>
            </a:r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60" name="TextBox 16"/>
          <p:cNvSpPr txBox="1">
            <a:spLocks noChangeArrowheads="1"/>
          </p:cNvSpPr>
          <p:nvPr/>
        </p:nvSpPr>
        <p:spPr bwMode="auto">
          <a:xfrm>
            <a:off x="6477000" y="4267200"/>
            <a:ext cx="1219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Contains 1..</a:t>
            </a:r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61" name="TextBox 16"/>
          <p:cNvSpPr txBox="1">
            <a:spLocks noChangeArrowheads="1"/>
          </p:cNvSpPr>
          <p:nvPr/>
        </p:nvSpPr>
        <p:spPr bwMode="auto">
          <a:xfrm>
            <a:off x="5638800" y="2209800"/>
            <a:ext cx="121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Subscribed to</a:t>
            </a:r>
          </a:p>
          <a:p>
            <a:r>
              <a:rPr lang="en-US" sz="1200" dirty="0" smtClean="0"/>
              <a:t>1..n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99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COMPANY &amp; USER MANAGEMENT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000" b="0" kern="0" dirty="0" smtClean="0">
                <a:latin typeface="+mn-lt"/>
              </a:rPr>
              <a:t>REFER APPLICATION DEMO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99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/>
            <a:r>
              <a:rPr lang="en-US" sz="2800" b="0" kern="0" dirty="0" smtClean="0">
                <a:latin typeface="+mn-lt"/>
              </a:rPr>
              <a:t>GXS USER - ADMINISTRATIVE CAPABILITIES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1800" b="0" kern="0" dirty="0" smtClean="0"/>
              <a:t>REFER APPLICATION DEMO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Capabilities for GXS user</a:t>
            </a:r>
            <a:endParaRPr lang="en-US" dirty="0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457200" y="1454527"/>
            <a:ext cx="81534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Act on Behalf of Customer users</a:t>
            </a: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8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My Support List</a:t>
            </a:r>
          </a:p>
          <a:p>
            <a:pPr marL="457200" indent="-457200">
              <a:buClr>
                <a:srgbClr val="CC3300"/>
              </a:buClr>
            </a:pPr>
            <a:endParaRPr lang="en-US" sz="18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Elaborate Search Options 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Company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User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Trading Partnerships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Invitations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8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Solution Provisioning – Template based creation for Service Offerings for customers.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Service Bundle Templates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79317" y="4155281"/>
            <a:ext cx="1506883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981200"/>
            <a:ext cx="2971800" cy="34051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 Template</a:t>
            </a:r>
          </a:p>
        </p:txBody>
      </p:sp>
      <p:cxnSp>
        <p:nvCxnSpPr>
          <p:cNvPr id="5129" name="Straight Arrow Connector 10"/>
          <p:cNvCxnSpPr>
            <a:cxnSpLocks noChangeShapeType="1"/>
          </p:cNvCxnSpPr>
          <p:nvPr/>
        </p:nvCxnSpPr>
        <p:spPr bwMode="auto">
          <a:xfrm rot="5400000">
            <a:off x="1599407" y="3226594"/>
            <a:ext cx="18288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30" name="TextBox 16"/>
          <p:cNvSpPr txBox="1">
            <a:spLocks noChangeArrowheads="1"/>
          </p:cNvSpPr>
          <p:nvPr/>
        </p:nvSpPr>
        <p:spPr bwMode="auto">
          <a:xfrm>
            <a:off x="2590800" y="297180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Used to create 1..n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5800" y="1752600"/>
            <a:ext cx="3810000" cy="41544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Bundle Template </a:t>
            </a:r>
            <a:r>
              <a:rPr lang="en-US" sz="1100" dirty="0"/>
              <a:t>is an aggregation of features included as Mandatory or Optional.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/>
              <a:t>You might want to create a </a:t>
            </a:r>
            <a:r>
              <a:rPr lang="en-US" sz="1100" dirty="0">
                <a:solidFill>
                  <a:srgbClr val="0000FF"/>
                </a:solidFill>
              </a:rPr>
              <a:t>Service Bundle Template </a:t>
            </a:r>
            <a:r>
              <a:rPr lang="en-US" sz="1100" dirty="0"/>
              <a:t>if you see a scenario where a category of Service Offering may be offered in different flavors where for each flavor you could create a new instance of Service Bundle.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Idea behind creating this </a:t>
            </a:r>
            <a:r>
              <a:rPr lang="en-US" sz="1100" dirty="0">
                <a:solidFill>
                  <a:srgbClr val="0000FF"/>
                </a:solidFill>
              </a:rPr>
              <a:t>Service Bundle Template </a:t>
            </a:r>
            <a:r>
              <a:rPr lang="en-US" sz="1100" dirty="0">
                <a:solidFill>
                  <a:schemeClr val="tx1"/>
                </a:solidFill>
              </a:rPr>
              <a:t>is to put together set of </a:t>
            </a:r>
            <a:r>
              <a:rPr lang="en-US" sz="1100" dirty="0">
                <a:solidFill>
                  <a:srgbClr val="0000FF"/>
                </a:solidFill>
              </a:rPr>
              <a:t>features / Subscription Packages</a:t>
            </a:r>
            <a:r>
              <a:rPr lang="en-US" sz="1100" dirty="0">
                <a:solidFill>
                  <a:schemeClr val="tx1"/>
                </a:solidFill>
              </a:rPr>
              <a:t> using which one or more Service Offerings i.e. </a:t>
            </a:r>
            <a:r>
              <a:rPr lang="en-US" sz="1100" dirty="0">
                <a:solidFill>
                  <a:srgbClr val="0000FF"/>
                </a:solidFill>
              </a:rPr>
              <a:t>Service Bundles </a:t>
            </a:r>
            <a:r>
              <a:rPr lang="en-US" sz="1100" dirty="0">
                <a:solidFill>
                  <a:schemeClr val="tx1"/>
                </a:solidFill>
              </a:rPr>
              <a:t>may be created.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chemeClr val="tx1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When creating </a:t>
            </a:r>
            <a:r>
              <a:rPr lang="en-US" sz="1100" dirty="0">
                <a:solidFill>
                  <a:srgbClr val="0000FF"/>
                </a:solidFill>
              </a:rPr>
              <a:t>Service Bundle </a:t>
            </a:r>
            <a:r>
              <a:rPr lang="en-US" sz="1100" dirty="0">
                <a:solidFill>
                  <a:schemeClr val="tx1"/>
                </a:solidFill>
              </a:rPr>
              <a:t>from </a:t>
            </a:r>
            <a:r>
              <a:rPr lang="en-US" sz="1100" dirty="0">
                <a:solidFill>
                  <a:srgbClr val="0000FF"/>
                </a:solidFill>
              </a:rPr>
              <a:t>Service Bundle Template</a:t>
            </a:r>
            <a:r>
              <a:rPr lang="en-US" sz="1100" dirty="0">
                <a:solidFill>
                  <a:schemeClr val="tx1"/>
                </a:solidFill>
              </a:rPr>
              <a:t>, Mandatory features are necessarily included in the </a:t>
            </a:r>
            <a:r>
              <a:rPr lang="en-US" sz="1100" dirty="0">
                <a:solidFill>
                  <a:srgbClr val="0000FF"/>
                </a:solidFill>
              </a:rPr>
              <a:t>Service Bundle</a:t>
            </a:r>
            <a:r>
              <a:rPr lang="en-US" sz="1100" dirty="0">
                <a:solidFill>
                  <a:schemeClr val="tx1"/>
                </a:solidFill>
              </a:rPr>
              <a:t>, optional features may or may not be included. If included may be included Optional or Mandatory.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chemeClr val="tx1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Service Bundle Templates could also contain Subscription Package templates. 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chemeClr val="tx1"/>
              </a:solidFill>
            </a:endParaRPr>
          </a:p>
          <a:p>
            <a:pPr marL="228600" indent="-228600">
              <a:defRPr/>
            </a:pPr>
            <a:r>
              <a:rPr lang="en-US" sz="1100" dirty="0">
                <a:solidFill>
                  <a:schemeClr val="tx1"/>
                </a:solidFill>
              </a:rPr>
              <a:t>Please refer IM documentation for more details.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769717" y="4764881"/>
            <a:ext cx="219268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Subscription Package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914400" y="5222081"/>
            <a:ext cx="3048000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Subscription Package Template</a:t>
            </a:r>
          </a:p>
        </p:txBody>
      </p:sp>
      <p:cxnSp>
        <p:nvCxnSpPr>
          <p:cNvPr id="5138" name="Straight Arrow Connector 10"/>
          <p:cNvCxnSpPr>
            <a:cxnSpLocks noChangeShapeType="1"/>
          </p:cNvCxnSpPr>
          <p:nvPr/>
        </p:nvCxnSpPr>
        <p:spPr bwMode="auto">
          <a:xfrm rot="5400000">
            <a:off x="915194" y="3529806"/>
            <a:ext cx="2438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9" name="Straight Arrow Connector 12"/>
          <p:cNvCxnSpPr>
            <a:cxnSpLocks noChangeShapeType="1"/>
          </p:cNvCxnSpPr>
          <p:nvPr/>
        </p:nvCxnSpPr>
        <p:spPr bwMode="auto">
          <a:xfrm rot="5400000">
            <a:off x="-304006" y="3785394"/>
            <a:ext cx="2895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0" name="TextBox 16"/>
          <p:cNvSpPr txBox="1">
            <a:spLocks noChangeArrowheads="1"/>
          </p:cNvSpPr>
          <p:nvPr/>
        </p:nvSpPr>
        <p:spPr bwMode="auto">
          <a:xfrm>
            <a:off x="1143000" y="28273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0..n, Mandatory / Optional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Service Bundle Templates</a:t>
            </a:r>
            <a:endParaRPr lang="en-US" dirty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143000"/>
            <a:ext cx="716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762000" y="6092825"/>
            <a:ext cx="6858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Solution Package as referred to here is same as Service Bundle in IM.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Service Bundle Templates</a:t>
            </a:r>
            <a:endParaRPr lang="en-US" dirty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16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914400" y="5715000"/>
            <a:ext cx="679926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Solution Package as referred to here refers to Service Bundle Template in IM. </a:t>
            </a:r>
          </a:p>
          <a:p>
            <a:r>
              <a:rPr lang="en-US"/>
              <a:t>Select the Service Bundle Template (3 listed here) to continue with the wizard </a:t>
            </a:r>
          </a:p>
          <a:p>
            <a:r>
              <a:rPr lang="en-US"/>
              <a:t>helping you with the creation of Service Bundle.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99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 algn="ctr"/>
            <a:r>
              <a:rPr lang="en-US" sz="2800" b="0" kern="0" dirty="0" smtClean="0">
                <a:latin typeface="+mn-lt"/>
              </a:rPr>
              <a:t>SERVICE &amp; SUBSCRIPTION MODEL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Service &amp; Subscription Model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160117" y="1600200"/>
            <a:ext cx="1506883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98170" y="3240881"/>
            <a:ext cx="2073630" cy="34051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Subscription Package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258400" y="5257800"/>
            <a:ext cx="1627800" cy="340519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Service Instance</a:t>
            </a:r>
          </a:p>
        </p:txBody>
      </p:sp>
      <p:cxnSp>
        <p:nvCxnSpPr>
          <p:cNvPr id="4108" name="Straight Arrow Connector 10"/>
          <p:cNvCxnSpPr>
            <a:cxnSpLocks noChangeShapeType="1"/>
          </p:cNvCxnSpPr>
          <p:nvPr/>
        </p:nvCxnSpPr>
        <p:spPr bwMode="auto">
          <a:xfrm rot="5400000">
            <a:off x="1258094" y="2588419"/>
            <a:ext cx="1295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9" name="Straight Arrow Connector 12"/>
          <p:cNvCxnSpPr>
            <a:cxnSpLocks noChangeShapeType="1"/>
          </p:cNvCxnSpPr>
          <p:nvPr/>
        </p:nvCxnSpPr>
        <p:spPr bwMode="auto">
          <a:xfrm rot="5400000">
            <a:off x="381794" y="4420394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16"/>
          <p:cNvSpPr txBox="1">
            <a:spLocks noChangeArrowheads="1"/>
          </p:cNvSpPr>
          <p:nvPr/>
        </p:nvSpPr>
        <p:spPr bwMode="auto">
          <a:xfrm>
            <a:off x="152400" y="2268538"/>
            <a:ext cx="1828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 Mandatory / Optional</a:t>
            </a:r>
          </a:p>
        </p:txBody>
      </p:sp>
      <p:sp>
        <p:nvSpPr>
          <p:cNvPr id="4111" name="TextBox 17"/>
          <p:cNvSpPr txBox="1">
            <a:spLocks noChangeArrowheads="1"/>
          </p:cNvSpPr>
          <p:nvPr/>
        </p:nvSpPr>
        <p:spPr bwMode="auto">
          <a:xfrm>
            <a:off x="152400" y="4298950"/>
            <a:ext cx="1219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533400" y="5217319"/>
            <a:ext cx="914400" cy="432792"/>
          </a:xfrm>
          <a:prstGeom prst="ellipse">
            <a:avLst/>
          </a:prstGeom>
          <a:solidFill>
            <a:srgbClr val="FFFF66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Role</a:t>
            </a:r>
          </a:p>
        </p:txBody>
      </p:sp>
      <p:cxnSp>
        <p:nvCxnSpPr>
          <p:cNvPr id="4115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1447800" y="5427663"/>
            <a:ext cx="811213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16" name="Straight Arrow Connector 23"/>
          <p:cNvCxnSpPr>
            <a:cxnSpLocks noChangeShapeType="1"/>
          </p:cNvCxnSpPr>
          <p:nvPr/>
        </p:nvCxnSpPr>
        <p:spPr bwMode="auto">
          <a:xfrm rot="5400000">
            <a:off x="1751807" y="4417219"/>
            <a:ext cx="16764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7" name="TextBox 25"/>
          <p:cNvSpPr txBox="1">
            <a:spLocks noChangeArrowheads="1"/>
          </p:cNvSpPr>
          <p:nvPr/>
        </p:nvSpPr>
        <p:spPr bwMode="auto">
          <a:xfrm>
            <a:off x="1358900" y="4227513"/>
            <a:ext cx="1219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91000" y="1371600"/>
            <a:ext cx="4648200" cy="430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Bundle </a:t>
            </a:r>
            <a:r>
              <a:rPr lang="en-US" sz="1100" dirty="0"/>
              <a:t>is an independent </a:t>
            </a:r>
            <a:r>
              <a:rPr lang="en-US" sz="1100" dirty="0">
                <a:solidFill>
                  <a:srgbClr val="0000FF"/>
                </a:solidFill>
              </a:rPr>
              <a:t>Service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0000FF"/>
                </a:solidFill>
              </a:rPr>
              <a:t>Offering</a:t>
            </a:r>
            <a:r>
              <a:rPr lang="en-US" sz="1100" dirty="0"/>
              <a:t> which could be made to a </a:t>
            </a:r>
            <a:r>
              <a:rPr lang="en-US" sz="1100" dirty="0">
                <a:solidFill>
                  <a:srgbClr val="0000FF"/>
                </a:solidFill>
              </a:rPr>
              <a:t>Company / Customer.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91000" y="1981200"/>
            <a:ext cx="4648200" cy="16160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Subscription Packages </a:t>
            </a:r>
            <a:r>
              <a:rPr lang="en-US" sz="1100" dirty="0">
                <a:solidFill>
                  <a:schemeClr val="tx1"/>
                </a:solidFill>
              </a:rPr>
              <a:t>are</a:t>
            </a:r>
            <a:r>
              <a:rPr lang="en-US" sz="1100" dirty="0">
                <a:solidFill>
                  <a:srgbClr val="0000FF"/>
                </a:solidFill>
              </a:rPr>
              <a:t> features </a:t>
            </a:r>
            <a:r>
              <a:rPr lang="en-US" sz="1100" dirty="0"/>
              <a:t>contained within the </a:t>
            </a:r>
            <a:r>
              <a:rPr lang="en-US" sz="1100" dirty="0">
                <a:solidFill>
                  <a:srgbClr val="0000FF"/>
                </a:solidFill>
              </a:rPr>
              <a:t>Service Bundle</a:t>
            </a:r>
            <a:r>
              <a:rPr lang="en-US" sz="1100" dirty="0"/>
              <a:t>. Is uniquely indentified by </a:t>
            </a:r>
            <a:r>
              <a:rPr lang="en-US" sz="1100" u="sng" dirty="0">
                <a:solidFill>
                  <a:srgbClr val="0000FF"/>
                </a:solidFill>
              </a:rPr>
              <a:t>Subscription Map</a:t>
            </a:r>
            <a:r>
              <a:rPr lang="en-US" sz="1100" dirty="0"/>
              <a:t>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Company</a:t>
            </a:r>
            <a:r>
              <a:rPr lang="en-US" sz="1100" dirty="0"/>
              <a:t> </a:t>
            </a:r>
            <a:r>
              <a:rPr lang="en-US" sz="1100" u="sng" dirty="0"/>
              <a:t>necessarily</a:t>
            </a:r>
            <a:r>
              <a:rPr lang="en-US" sz="1100" dirty="0"/>
              <a:t> gets subscribed to </a:t>
            </a:r>
            <a:r>
              <a:rPr lang="en-US" sz="1100" u="sng" dirty="0"/>
              <a:t>Mandatory </a:t>
            </a:r>
            <a:r>
              <a:rPr lang="en-US" sz="1100" dirty="0">
                <a:solidFill>
                  <a:srgbClr val="0000FF"/>
                </a:solidFill>
              </a:rPr>
              <a:t>Subscription Packages </a:t>
            </a:r>
            <a:r>
              <a:rPr lang="en-US" sz="1100" dirty="0"/>
              <a:t>included in a </a:t>
            </a:r>
            <a:r>
              <a:rPr lang="en-US" sz="1100" dirty="0">
                <a:solidFill>
                  <a:srgbClr val="0000FF"/>
                </a:solidFill>
              </a:rPr>
              <a:t>Service Bundle </a:t>
            </a:r>
            <a:r>
              <a:rPr lang="en-US" sz="1100" dirty="0"/>
              <a:t>it is subscribed to.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Company</a:t>
            </a:r>
            <a:r>
              <a:rPr lang="en-US" sz="1100" dirty="0"/>
              <a:t> may </a:t>
            </a:r>
            <a:r>
              <a:rPr lang="en-US" sz="1100" u="sng" dirty="0"/>
              <a:t>choose</a:t>
            </a:r>
            <a:r>
              <a:rPr lang="en-US" sz="1100" dirty="0"/>
              <a:t> to subscribe to </a:t>
            </a:r>
            <a:r>
              <a:rPr lang="en-US" sz="1100" u="sng" dirty="0"/>
              <a:t>Optional </a:t>
            </a:r>
            <a:r>
              <a:rPr lang="en-US" sz="1100" dirty="0">
                <a:solidFill>
                  <a:srgbClr val="0000FF"/>
                </a:solidFill>
              </a:rPr>
              <a:t>Subscription Packages </a:t>
            </a:r>
            <a:r>
              <a:rPr lang="en-US" sz="1100" dirty="0"/>
              <a:t>included in a </a:t>
            </a:r>
            <a:r>
              <a:rPr lang="en-US" sz="1100" dirty="0">
                <a:solidFill>
                  <a:srgbClr val="0000FF"/>
                </a:solidFill>
              </a:rPr>
              <a:t>Service Bundle </a:t>
            </a:r>
            <a:r>
              <a:rPr lang="en-US" sz="1100" dirty="0"/>
              <a:t>it is subscribed to.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91000" y="3810000"/>
            <a:ext cx="4648200" cy="2462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Instances</a:t>
            </a:r>
            <a:r>
              <a:rPr lang="en-US" sz="1100" dirty="0">
                <a:solidFill>
                  <a:srgbClr val="0000FF"/>
                </a:solidFill>
              </a:rPr>
              <a:t>  </a:t>
            </a:r>
            <a:r>
              <a:rPr lang="en-US" sz="1100" dirty="0">
                <a:solidFill>
                  <a:schemeClr val="tx1"/>
                </a:solidFill>
              </a:rPr>
              <a:t>are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/>
              <a:t>one or more </a:t>
            </a:r>
            <a:r>
              <a:rPr lang="en-US" sz="1100" dirty="0">
                <a:solidFill>
                  <a:srgbClr val="0000FF"/>
                </a:solidFill>
              </a:rPr>
              <a:t>basic/most granular features / sub-features </a:t>
            </a:r>
            <a:r>
              <a:rPr lang="en-US" sz="1100" dirty="0"/>
              <a:t>based on which </a:t>
            </a:r>
            <a:r>
              <a:rPr lang="en-US" sz="1100" dirty="0">
                <a:solidFill>
                  <a:srgbClr val="0000FF"/>
                </a:solidFill>
              </a:rPr>
              <a:t>user access </a:t>
            </a:r>
            <a:r>
              <a:rPr lang="en-US" sz="1100" dirty="0"/>
              <a:t>within company may be controlled. Is uniquely identified by </a:t>
            </a:r>
            <a:r>
              <a:rPr lang="en-US" sz="1100" u="sng" dirty="0">
                <a:solidFill>
                  <a:srgbClr val="0000FF"/>
                </a:solidFill>
              </a:rPr>
              <a:t>Service Map</a:t>
            </a:r>
            <a:r>
              <a:rPr lang="en-US" sz="1100" dirty="0"/>
              <a:t>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User</a:t>
            </a:r>
            <a:r>
              <a:rPr lang="en-US" sz="1100" dirty="0"/>
              <a:t> of a Company </a:t>
            </a:r>
            <a:r>
              <a:rPr lang="en-US" sz="1100" u="sng" dirty="0"/>
              <a:t>may</a:t>
            </a:r>
            <a:r>
              <a:rPr lang="en-US" sz="1100" dirty="0"/>
              <a:t> get subscribed to </a:t>
            </a:r>
            <a:r>
              <a:rPr lang="en-US" sz="1100" dirty="0">
                <a:solidFill>
                  <a:srgbClr val="0000FF"/>
                </a:solidFill>
              </a:rPr>
              <a:t>Service Instance </a:t>
            </a:r>
            <a:r>
              <a:rPr lang="en-US" sz="1100" dirty="0"/>
              <a:t>if and only if its parent Company is subscribed to </a:t>
            </a:r>
            <a:r>
              <a:rPr lang="en-US" sz="1100" dirty="0">
                <a:solidFill>
                  <a:srgbClr val="0000FF"/>
                </a:solidFill>
              </a:rPr>
              <a:t>Subscription Package </a:t>
            </a:r>
            <a:r>
              <a:rPr lang="en-US" sz="1100" dirty="0"/>
              <a:t>containing the respective </a:t>
            </a:r>
            <a:r>
              <a:rPr lang="en-US" sz="1100" dirty="0">
                <a:solidFill>
                  <a:srgbClr val="0000FF"/>
                </a:solidFill>
              </a:rPr>
              <a:t>Service Instance</a:t>
            </a:r>
            <a:r>
              <a:rPr lang="en-US" sz="1100" dirty="0"/>
              <a:t>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Service</a:t>
            </a:r>
            <a:r>
              <a:rPr lang="en-US" sz="1100" dirty="0"/>
              <a:t> may contain one or more </a:t>
            </a:r>
            <a:r>
              <a:rPr lang="en-US" sz="1100" dirty="0">
                <a:solidFill>
                  <a:srgbClr val="0000FF"/>
                </a:solidFill>
              </a:rPr>
              <a:t>Roles</a:t>
            </a:r>
            <a:r>
              <a:rPr lang="en-US" sz="1100" dirty="0"/>
              <a:t> to make available different flavors of same feature to different </a:t>
            </a:r>
            <a:r>
              <a:rPr lang="en-US" sz="1100" dirty="0">
                <a:solidFill>
                  <a:srgbClr val="0000FF"/>
                </a:solidFill>
              </a:rPr>
              <a:t>Actors</a:t>
            </a:r>
            <a:r>
              <a:rPr lang="en-US" sz="1100" dirty="0"/>
              <a:t>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Web Policy </a:t>
            </a:r>
            <a:r>
              <a:rPr lang="en-US" sz="1100" dirty="0"/>
              <a:t>may be created against an </a:t>
            </a:r>
            <a:r>
              <a:rPr lang="en-US" sz="1100" dirty="0">
                <a:solidFill>
                  <a:srgbClr val="0000FF"/>
                </a:solidFill>
              </a:rPr>
              <a:t>Service Instance </a:t>
            </a: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>
                <a:solidFill>
                  <a:srgbClr val="0000FF"/>
                </a:solidFill>
              </a:rPr>
              <a:t>authorization</a:t>
            </a:r>
            <a:r>
              <a:rPr lang="en-US" sz="1100" dirty="0"/>
              <a:t>.</a:t>
            </a:r>
          </a:p>
        </p:txBody>
      </p:sp>
      <p:sp>
        <p:nvSpPr>
          <p:cNvPr id="4121" name="TextBox 29"/>
          <p:cNvSpPr txBox="1">
            <a:spLocks noChangeArrowheads="1"/>
          </p:cNvSpPr>
          <p:nvPr/>
        </p:nvSpPr>
        <p:spPr bwMode="auto">
          <a:xfrm>
            <a:off x="1295400" y="5702300"/>
            <a:ext cx="12192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Service &amp; Subscription Model &amp; Usage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083917" y="1564481"/>
            <a:ext cx="1506883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21970" y="3205162"/>
            <a:ext cx="2073630" cy="34051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Subscription Package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182200" y="5222081"/>
            <a:ext cx="1627800" cy="340519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Service Instance</a:t>
            </a:r>
          </a:p>
        </p:txBody>
      </p:sp>
      <p:cxnSp>
        <p:nvCxnSpPr>
          <p:cNvPr id="6156" name="Straight Arrow Connector 10"/>
          <p:cNvCxnSpPr>
            <a:cxnSpLocks noChangeShapeType="1"/>
          </p:cNvCxnSpPr>
          <p:nvPr/>
        </p:nvCxnSpPr>
        <p:spPr bwMode="auto">
          <a:xfrm rot="5400000">
            <a:off x="1181894" y="2551906"/>
            <a:ext cx="1295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7" name="Straight Arrow Connector 12"/>
          <p:cNvCxnSpPr>
            <a:cxnSpLocks noChangeShapeType="1"/>
          </p:cNvCxnSpPr>
          <p:nvPr/>
        </p:nvCxnSpPr>
        <p:spPr bwMode="auto">
          <a:xfrm rot="5400000">
            <a:off x="305594" y="4383881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16"/>
          <p:cNvSpPr txBox="1">
            <a:spLocks noChangeArrowheads="1"/>
          </p:cNvSpPr>
          <p:nvPr/>
        </p:nvSpPr>
        <p:spPr bwMode="auto">
          <a:xfrm>
            <a:off x="152400" y="2233613"/>
            <a:ext cx="1752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 Mandatory / Optional</a:t>
            </a:r>
          </a:p>
        </p:txBody>
      </p:sp>
      <p:sp>
        <p:nvSpPr>
          <p:cNvPr id="6159" name="TextBox 17"/>
          <p:cNvSpPr txBox="1">
            <a:spLocks noChangeArrowheads="1"/>
          </p:cNvSpPr>
          <p:nvPr/>
        </p:nvSpPr>
        <p:spPr bwMode="auto">
          <a:xfrm>
            <a:off x="76200" y="4414838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57200" y="5181600"/>
            <a:ext cx="914400" cy="432792"/>
          </a:xfrm>
          <a:prstGeom prst="ellipse">
            <a:avLst/>
          </a:prstGeom>
          <a:solidFill>
            <a:srgbClr val="FFFF66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Role</a:t>
            </a:r>
          </a:p>
        </p:txBody>
      </p:sp>
      <p:cxnSp>
        <p:nvCxnSpPr>
          <p:cNvPr id="616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1371600" y="5392738"/>
            <a:ext cx="811213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64" name="Straight Arrow Connector 23"/>
          <p:cNvCxnSpPr>
            <a:cxnSpLocks noChangeShapeType="1"/>
          </p:cNvCxnSpPr>
          <p:nvPr/>
        </p:nvCxnSpPr>
        <p:spPr bwMode="auto">
          <a:xfrm rot="5400000">
            <a:off x="1524794" y="4380706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65" name="TextBox 25"/>
          <p:cNvSpPr txBox="1">
            <a:spLocks noChangeArrowheads="1"/>
          </p:cNvSpPr>
          <p:nvPr/>
        </p:nvSpPr>
        <p:spPr bwMode="auto">
          <a:xfrm>
            <a:off x="1282700" y="41910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6166" name="TextBox 29"/>
          <p:cNvSpPr txBox="1">
            <a:spLocks noChangeArrowheads="1"/>
          </p:cNvSpPr>
          <p:nvPr/>
        </p:nvSpPr>
        <p:spPr bwMode="auto">
          <a:xfrm>
            <a:off x="1219200" y="4953000"/>
            <a:ext cx="1219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Owns 0..n</a:t>
            </a:r>
          </a:p>
        </p:txBody>
      </p:sp>
      <p:sp>
        <p:nvSpPr>
          <p:cNvPr id="6167" name="Rounded Rectangle 20"/>
          <p:cNvSpPr>
            <a:spLocks noChangeArrowheads="1"/>
          </p:cNvSpPr>
          <p:nvPr/>
        </p:nvSpPr>
        <p:spPr bwMode="auto">
          <a:xfrm>
            <a:off x="3810000" y="3276600"/>
            <a:ext cx="12954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Company</a:t>
            </a:r>
          </a:p>
        </p:txBody>
      </p:sp>
      <p:sp>
        <p:nvSpPr>
          <p:cNvPr id="6168" name="Rounded Rectangle 21"/>
          <p:cNvSpPr>
            <a:spLocks noChangeArrowheads="1"/>
          </p:cNvSpPr>
          <p:nvPr/>
        </p:nvSpPr>
        <p:spPr bwMode="auto">
          <a:xfrm>
            <a:off x="4343400" y="5943600"/>
            <a:ext cx="8382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</a:t>
            </a:r>
          </a:p>
        </p:txBody>
      </p:sp>
      <p:cxnSp>
        <p:nvCxnSpPr>
          <p:cNvPr id="6169" name="Straight Arrow Connector 30"/>
          <p:cNvCxnSpPr>
            <a:cxnSpLocks noChangeShapeType="1"/>
            <a:stCxn id="6167" idx="1"/>
          </p:cNvCxnSpPr>
          <p:nvPr/>
        </p:nvCxnSpPr>
        <p:spPr bwMode="auto">
          <a:xfrm rot="10800000">
            <a:off x="2895600" y="3429000"/>
            <a:ext cx="914400" cy="19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6170" name="Straight Arrow Connector 32"/>
          <p:cNvCxnSpPr>
            <a:cxnSpLocks noChangeShapeType="1"/>
          </p:cNvCxnSpPr>
          <p:nvPr/>
        </p:nvCxnSpPr>
        <p:spPr bwMode="auto">
          <a:xfrm rot="10800000">
            <a:off x="3810000" y="5562600"/>
            <a:ext cx="685800" cy="38100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6171" name="Straight Arrow Connector 38"/>
          <p:cNvCxnSpPr>
            <a:cxnSpLocks noChangeShapeType="1"/>
          </p:cNvCxnSpPr>
          <p:nvPr/>
        </p:nvCxnSpPr>
        <p:spPr bwMode="auto">
          <a:xfrm rot="10800000">
            <a:off x="914400" y="5614988"/>
            <a:ext cx="3429000" cy="633412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40" name="TextBox 39"/>
          <p:cNvSpPr txBox="1"/>
          <p:nvPr/>
        </p:nvSpPr>
        <p:spPr>
          <a:xfrm>
            <a:off x="5334000" y="4878388"/>
            <a:ext cx="3733800" cy="14462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Instance </a:t>
            </a:r>
            <a:r>
              <a:rPr lang="en-US" sz="1100" dirty="0"/>
              <a:t>would very rarely be created at runtime. Only create with a new release.</a:t>
            </a:r>
          </a:p>
          <a:p>
            <a:pPr marL="228600" indent="-228600">
              <a:defRPr/>
            </a:pP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/>
              <a:t>There may be a need to update </a:t>
            </a:r>
            <a:r>
              <a:rPr lang="en-US" sz="1100" dirty="0">
                <a:solidFill>
                  <a:srgbClr val="0000FF"/>
                </a:solidFill>
              </a:rPr>
              <a:t>Service Instance </a:t>
            </a:r>
            <a:r>
              <a:rPr lang="en-US" sz="1100" dirty="0"/>
              <a:t>at runtime based on </a:t>
            </a:r>
            <a:r>
              <a:rPr lang="en-US" sz="1100" dirty="0">
                <a:solidFill>
                  <a:srgbClr val="0000FF"/>
                </a:solidFill>
              </a:rPr>
              <a:t>requirement</a:t>
            </a:r>
            <a:r>
              <a:rPr lang="en-US" sz="1100" dirty="0"/>
              <a:t> changes.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Business / Application Logic </a:t>
            </a:r>
            <a:r>
              <a:rPr lang="en-US" sz="1100" dirty="0"/>
              <a:t>is a function of </a:t>
            </a:r>
            <a:r>
              <a:rPr lang="en-US" sz="1100" dirty="0">
                <a:solidFill>
                  <a:srgbClr val="0000FF"/>
                </a:solidFill>
              </a:rPr>
              <a:t>Service Instance </a:t>
            </a:r>
            <a:r>
              <a:rPr lang="en-US" sz="1100" dirty="0"/>
              <a:t>(identified by </a:t>
            </a:r>
            <a:r>
              <a:rPr lang="en-US" sz="1100" dirty="0">
                <a:solidFill>
                  <a:srgbClr val="0000FF"/>
                </a:solidFill>
              </a:rPr>
              <a:t>Service Map</a:t>
            </a:r>
            <a:r>
              <a:rPr lang="en-US" sz="1100" dirty="0"/>
              <a:t>).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34000" y="2590800"/>
            <a:ext cx="3733800" cy="21240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Subscription Package </a:t>
            </a:r>
            <a:r>
              <a:rPr lang="en-US" sz="1100" dirty="0">
                <a:solidFill>
                  <a:srgbClr val="0000FF"/>
                </a:solidFill>
              </a:rPr>
              <a:t>(features) </a:t>
            </a:r>
            <a:r>
              <a:rPr lang="en-US" sz="1100" dirty="0">
                <a:solidFill>
                  <a:schemeClr val="tx1"/>
                </a:solidFill>
              </a:rPr>
              <a:t>could be re-used to be included in multiple </a:t>
            </a:r>
            <a:r>
              <a:rPr lang="en-US" sz="1100" dirty="0">
                <a:solidFill>
                  <a:srgbClr val="0000FF"/>
                </a:solidFill>
              </a:rPr>
              <a:t>Service Bundles. </a:t>
            </a:r>
            <a:r>
              <a:rPr lang="en-US" sz="1100" dirty="0"/>
              <a:t>Are usually not be created at runtime. Typically create with a new release.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/>
              <a:t>There may be a need to </a:t>
            </a:r>
            <a:r>
              <a:rPr lang="en-US" sz="1100" dirty="0">
                <a:solidFill>
                  <a:srgbClr val="0000FF"/>
                </a:solidFill>
              </a:rPr>
              <a:t>add / delete Service Instance </a:t>
            </a:r>
            <a:r>
              <a:rPr lang="en-US" sz="1100" dirty="0">
                <a:solidFill>
                  <a:schemeClr val="tx1"/>
                </a:solidFill>
              </a:rPr>
              <a:t>to / </a:t>
            </a:r>
            <a:r>
              <a:rPr lang="en-US" sz="1100" dirty="0"/>
              <a:t>from an </a:t>
            </a:r>
            <a:r>
              <a:rPr lang="en-US" sz="1100" dirty="0">
                <a:solidFill>
                  <a:srgbClr val="0000FF"/>
                </a:solidFill>
              </a:rPr>
              <a:t>Subscription Package </a:t>
            </a:r>
            <a:r>
              <a:rPr lang="en-US" sz="1100" dirty="0"/>
              <a:t>at runtime based on </a:t>
            </a:r>
            <a:r>
              <a:rPr lang="en-US" sz="1100" dirty="0">
                <a:solidFill>
                  <a:srgbClr val="0000FF"/>
                </a:solidFill>
              </a:rPr>
              <a:t>requirements</a:t>
            </a:r>
            <a:r>
              <a:rPr lang="en-US" sz="1100" dirty="0"/>
              <a:t>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Business / Application Logic </a:t>
            </a:r>
            <a:r>
              <a:rPr lang="en-US" sz="1100" dirty="0"/>
              <a:t>is a function of </a:t>
            </a:r>
            <a:r>
              <a:rPr lang="en-US" sz="1100" dirty="0">
                <a:solidFill>
                  <a:srgbClr val="0000FF"/>
                </a:solidFill>
              </a:rPr>
              <a:t>Subscription Package </a:t>
            </a:r>
            <a:r>
              <a:rPr lang="en-US" sz="1100" dirty="0"/>
              <a:t>(identified by </a:t>
            </a:r>
            <a:r>
              <a:rPr lang="en-US" sz="1100" dirty="0">
                <a:solidFill>
                  <a:srgbClr val="0000FF"/>
                </a:solidFill>
              </a:rPr>
              <a:t>Subscription Map</a:t>
            </a:r>
            <a:r>
              <a:rPr lang="en-US" sz="1100" dirty="0"/>
              <a:t>).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19400" y="1295400"/>
            <a:ext cx="6248400" cy="11080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Bundles </a:t>
            </a:r>
            <a:r>
              <a:rPr lang="en-US" sz="1100" dirty="0"/>
              <a:t>are expected be created at runtime majorly driven by marketing inputs.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/>
              <a:t>There may be a need to </a:t>
            </a:r>
            <a:r>
              <a:rPr lang="en-US" sz="1100" dirty="0">
                <a:solidFill>
                  <a:srgbClr val="0000FF"/>
                </a:solidFill>
              </a:rPr>
              <a:t>add / delete Subscription Package </a:t>
            </a:r>
            <a:r>
              <a:rPr lang="en-US" sz="1100" dirty="0"/>
              <a:t>to / from an </a:t>
            </a:r>
            <a:r>
              <a:rPr lang="en-US" sz="1100" dirty="0">
                <a:solidFill>
                  <a:srgbClr val="0000FF"/>
                </a:solidFill>
              </a:rPr>
              <a:t>Service Bundle</a:t>
            </a:r>
            <a:r>
              <a:rPr lang="en-US" sz="1100" dirty="0"/>
              <a:t> or update mandatory / optional flag at runtime based on </a:t>
            </a:r>
            <a:r>
              <a:rPr lang="en-US" sz="1100" dirty="0">
                <a:solidFill>
                  <a:schemeClr val="tx1"/>
                </a:solidFill>
              </a:rPr>
              <a:t>requirements</a:t>
            </a:r>
            <a:r>
              <a:rPr lang="en-US" sz="1100" dirty="0"/>
              <a:t>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Business / Application Logic </a:t>
            </a:r>
            <a:r>
              <a:rPr lang="en-US" sz="1100" dirty="0"/>
              <a:t>is typically NOT a function of </a:t>
            </a:r>
            <a:r>
              <a:rPr lang="en-US" sz="1100" dirty="0">
                <a:solidFill>
                  <a:srgbClr val="0000FF"/>
                </a:solidFill>
              </a:rPr>
              <a:t>Service Bundle.</a:t>
            </a:r>
            <a:endParaRPr lang="en-US" sz="1100" dirty="0"/>
          </a:p>
        </p:txBody>
      </p:sp>
      <p:sp>
        <p:nvSpPr>
          <p:cNvPr id="6175" name="TextBox 23"/>
          <p:cNvSpPr txBox="1">
            <a:spLocks noChangeArrowheads="1"/>
          </p:cNvSpPr>
          <p:nvPr/>
        </p:nvSpPr>
        <p:spPr bwMode="auto">
          <a:xfrm>
            <a:off x="2286000" y="2971800"/>
            <a:ext cx="1203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Subscribes to</a:t>
            </a:r>
          </a:p>
        </p:txBody>
      </p:sp>
      <p:sp>
        <p:nvSpPr>
          <p:cNvPr id="6176" name="TextBox 24"/>
          <p:cNvSpPr txBox="1">
            <a:spLocks noChangeArrowheads="1"/>
          </p:cNvSpPr>
          <p:nvPr/>
        </p:nvSpPr>
        <p:spPr bwMode="auto">
          <a:xfrm>
            <a:off x="2590800" y="5638800"/>
            <a:ext cx="1703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Allowed Access to</a:t>
            </a:r>
          </a:p>
        </p:txBody>
      </p:sp>
      <p:sp>
        <p:nvSpPr>
          <p:cNvPr id="6177" name="TextBox 26"/>
          <p:cNvSpPr txBox="1">
            <a:spLocks noChangeArrowheads="1"/>
          </p:cNvSpPr>
          <p:nvPr/>
        </p:nvSpPr>
        <p:spPr bwMode="auto">
          <a:xfrm>
            <a:off x="1720850" y="5943600"/>
            <a:ext cx="946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Granted</a:t>
            </a:r>
          </a:p>
        </p:txBody>
      </p:sp>
      <p:cxnSp>
        <p:nvCxnSpPr>
          <p:cNvPr id="6178" name="Straight Arrow Connector 37"/>
          <p:cNvCxnSpPr>
            <a:cxnSpLocks noChangeShapeType="1"/>
          </p:cNvCxnSpPr>
          <p:nvPr/>
        </p:nvCxnSpPr>
        <p:spPr bwMode="auto">
          <a:xfrm rot="5400000">
            <a:off x="3878263" y="4781550"/>
            <a:ext cx="23002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79" name="Rounded Rectangle 20"/>
          <p:cNvSpPr>
            <a:spLocks noChangeArrowheads="1"/>
          </p:cNvSpPr>
          <p:nvPr/>
        </p:nvSpPr>
        <p:spPr bwMode="auto">
          <a:xfrm>
            <a:off x="3505200" y="4713288"/>
            <a:ext cx="882650" cy="3413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Mailbox</a:t>
            </a:r>
          </a:p>
        </p:txBody>
      </p:sp>
      <p:cxnSp>
        <p:nvCxnSpPr>
          <p:cNvPr id="6180" name="Straight Arrow Connector 44"/>
          <p:cNvCxnSpPr>
            <a:cxnSpLocks noChangeShapeType="1"/>
          </p:cNvCxnSpPr>
          <p:nvPr/>
        </p:nvCxnSpPr>
        <p:spPr bwMode="auto">
          <a:xfrm rot="16200000" flipH="1">
            <a:off x="3455194" y="4166394"/>
            <a:ext cx="10652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81" name="TextBox 25"/>
          <p:cNvSpPr txBox="1">
            <a:spLocks noChangeArrowheads="1"/>
          </p:cNvSpPr>
          <p:nvPr/>
        </p:nvSpPr>
        <p:spPr bwMode="auto">
          <a:xfrm>
            <a:off x="3949700" y="39878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cxnSp>
        <p:nvCxnSpPr>
          <p:cNvPr id="6182" name="Straight Arrow Connector 38"/>
          <p:cNvCxnSpPr>
            <a:cxnSpLocks noChangeShapeType="1"/>
            <a:stCxn id="6179" idx="1"/>
          </p:cNvCxnSpPr>
          <p:nvPr/>
        </p:nvCxnSpPr>
        <p:spPr bwMode="auto">
          <a:xfrm rot="10800000">
            <a:off x="2438400" y="3543300"/>
            <a:ext cx="1066800" cy="1341438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6183" name="TextBox 55"/>
          <p:cNvSpPr txBox="1">
            <a:spLocks noChangeArrowheads="1"/>
          </p:cNvSpPr>
          <p:nvPr/>
        </p:nvSpPr>
        <p:spPr bwMode="auto">
          <a:xfrm>
            <a:off x="2452688" y="3914775"/>
            <a:ext cx="14589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May Subscribe to</a:t>
            </a:r>
          </a:p>
        </p:txBody>
      </p:sp>
      <p:cxnSp>
        <p:nvCxnSpPr>
          <p:cNvPr id="6184" name="Straight Arrow Connector 38"/>
          <p:cNvCxnSpPr>
            <a:cxnSpLocks noChangeShapeType="1"/>
          </p:cNvCxnSpPr>
          <p:nvPr/>
        </p:nvCxnSpPr>
        <p:spPr bwMode="auto">
          <a:xfrm rot="10800000">
            <a:off x="2133600" y="1905000"/>
            <a:ext cx="1676400" cy="1543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Service &amp; Subscription Model &amp; Usage – More Details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34000" y="3733800"/>
            <a:ext cx="3657600" cy="2462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Instance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</a:t>
            </a:r>
            <a:r>
              <a:rPr lang="en-US" sz="1100" dirty="0">
                <a:solidFill>
                  <a:schemeClr val="tx1"/>
                </a:solidFill>
              </a:rPr>
              <a:t> need to be flagged as </a:t>
            </a:r>
            <a:r>
              <a:rPr lang="en-US" sz="1100" dirty="0">
                <a:solidFill>
                  <a:srgbClr val="0000FF"/>
                </a:solidFill>
              </a:rPr>
              <a:t>Primary Service</a:t>
            </a:r>
            <a:r>
              <a:rPr lang="en-US" sz="1100" dirty="0">
                <a:solidFill>
                  <a:schemeClr val="tx1"/>
                </a:solidFill>
              </a:rPr>
              <a:t> to indicate it refers to a Service around which other services revolve and that it can be offered independently of any other primary service. E.g. IWF / OLV / TGMS.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need to be </a:t>
            </a:r>
            <a:r>
              <a:rPr lang="en-US" sz="1100" dirty="0">
                <a:solidFill>
                  <a:srgbClr val="0000FF"/>
                </a:solidFill>
              </a:rPr>
              <a:t>Auto-subscribed.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need to be flagged to indicate that </a:t>
            </a:r>
            <a:r>
              <a:rPr lang="en-US" sz="1100" dirty="0">
                <a:solidFill>
                  <a:srgbClr val="0000FF"/>
                </a:solidFill>
              </a:rPr>
              <a:t>Service Contacts </a:t>
            </a:r>
            <a:r>
              <a:rPr lang="en-US" sz="1100" dirty="0">
                <a:solidFill>
                  <a:schemeClr val="tx1"/>
                </a:solidFill>
              </a:rPr>
              <a:t>may be configured against them.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are sub-features of parent feature and need to be granted conditional access. [Hierarchy]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34000" y="2362200"/>
            <a:ext cx="3657600" cy="12779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Subscription Package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Some</a:t>
            </a:r>
            <a:r>
              <a:rPr lang="en-US" sz="1100" dirty="0">
                <a:solidFill>
                  <a:srgbClr val="0000FF"/>
                </a:solidFill>
              </a:rPr>
              <a:t> Features </a:t>
            </a:r>
            <a:r>
              <a:rPr lang="en-US" sz="1100" dirty="0">
                <a:solidFill>
                  <a:schemeClr val="tx1"/>
                </a:solidFill>
              </a:rPr>
              <a:t>need to be enabled/ disabled per </a:t>
            </a:r>
            <a:r>
              <a:rPr lang="en-US" sz="1100" dirty="0">
                <a:solidFill>
                  <a:srgbClr val="0000FF"/>
                </a:solidFill>
              </a:rPr>
              <a:t>Mailbox</a:t>
            </a:r>
            <a:r>
              <a:rPr lang="en-US" sz="1100" dirty="0">
                <a:solidFill>
                  <a:schemeClr val="tx1"/>
                </a:solidFill>
              </a:rPr>
              <a:t> owned by a Company. May be flagged so.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May be </a:t>
            </a:r>
            <a:r>
              <a:rPr lang="en-US" sz="1100" dirty="0">
                <a:solidFill>
                  <a:srgbClr val="0000FF"/>
                </a:solidFill>
              </a:rPr>
              <a:t>Mandatory or Optional , </a:t>
            </a:r>
            <a:r>
              <a:rPr lang="en-US" sz="1100" dirty="0">
                <a:solidFill>
                  <a:schemeClr val="tx1"/>
                </a:solidFill>
              </a:rPr>
              <a:t>may be </a:t>
            </a:r>
            <a:r>
              <a:rPr lang="en-US" sz="1100" dirty="0">
                <a:solidFill>
                  <a:srgbClr val="0000FF"/>
                </a:solidFill>
              </a:rPr>
              <a:t>visible or invisible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2819400" y="1295400"/>
            <a:ext cx="6172200" cy="938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Bundle </a:t>
            </a:r>
            <a:r>
              <a:rPr lang="en-US" sz="1100" i="1" dirty="0">
                <a:solidFill>
                  <a:srgbClr val="0000FF"/>
                </a:solidFill>
              </a:rPr>
              <a:t>(also referred to as Solution Package in TGO Community Manager )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Some</a:t>
            </a:r>
            <a:r>
              <a:rPr lang="en-US" sz="1100" dirty="0">
                <a:solidFill>
                  <a:srgbClr val="0000FF"/>
                </a:solidFill>
              </a:rPr>
              <a:t> Service Bundles </a:t>
            </a:r>
            <a:r>
              <a:rPr lang="en-US" sz="1100" dirty="0">
                <a:solidFill>
                  <a:schemeClr val="tx1"/>
                </a:solidFill>
              </a:rPr>
              <a:t>may be set up as sponsored by Hub Companies to be available </a:t>
            </a:r>
            <a:r>
              <a:rPr lang="en-US" sz="1100" dirty="0">
                <a:solidFill>
                  <a:srgbClr val="0000FF"/>
                </a:solidFill>
              </a:rPr>
              <a:t>only for its Spoke Companies</a:t>
            </a:r>
            <a:r>
              <a:rPr lang="en-US" sz="1100" dirty="0">
                <a:solidFill>
                  <a:schemeClr val="tx1"/>
                </a:solidFill>
              </a:rPr>
              <a:t>. E.g. IWF / OLV for Spokes.</a:t>
            </a: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Other</a:t>
            </a:r>
            <a:r>
              <a:rPr lang="en-US" sz="1100" dirty="0">
                <a:solidFill>
                  <a:srgbClr val="0000FF"/>
                </a:solidFill>
              </a:rPr>
              <a:t> Service Bundles </a:t>
            </a:r>
            <a:r>
              <a:rPr lang="en-US" sz="1100" dirty="0">
                <a:solidFill>
                  <a:schemeClr val="tx1"/>
                </a:solidFill>
              </a:rPr>
              <a:t>are available for subscription for </a:t>
            </a:r>
            <a:r>
              <a:rPr lang="en-US" sz="1100" dirty="0">
                <a:solidFill>
                  <a:srgbClr val="0000FF"/>
                </a:solidFill>
              </a:rPr>
              <a:t>any Company</a:t>
            </a:r>
            <a:r>
              <a:rPr lang="en-US" sz="1100" dirty="0">
                <a:solidFill>
                  <a:schemeClr val="tx1"/>
                </a:solidFill>
              </a:rPr>
              <a:t>. E.g. TGMS.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1083917" y="1564481"/>
            <a:ext cx="1506883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821970" y="3205162"/>
            <a:ext cx="2073630" cy="34051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Subscription Package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182200" y="5222081"/>
            <a:ext cx="1627800" cy="340519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Service Instance</a:t>
            </a:r>
          </a:p>
        </p:txBody>
      </p:sp>
      <p:cxnSp>
        <p:nvCxnSpPr>
          <p:cNvPr id="7183" name="Straight Arrow Connector 10"/>
          <p:cNvCxnSpPr>
            <a:cxnSpLocks noChangeShapeType="1"/>
          </p:cNvCxnSpPr>
          <p:nvPr/>
        </p:nvCxnSpPr>
        <p:spPr bwMode="auto">
          <a:xfrm rot="5400000">
            <a:off x="1181894" y="2551906"/>
            <a:ext cx="1295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4" name="Straight Arrow Connector 12"/>
          <p:cNvCxnSpPr>
            <a:cxnSpLocks noChangeShapeType="1"/>
          </p:cNvCxnSpPr>
          <p:nvPr/>
        </p:nvCxnSpPr>
        <p:spPr bwMode="auto">
          <a:xfrm rot="5400000">
            <a:off x="305594" y="4383881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85" name="TextBox 16"/>
          <p:cNvSpPr txBox="1">
            <a:spLocks noChangeArrowheads="1"/>
          </p:cNvSpPr>
          <p:nvPr/>
        </p:nvSpPr>
        <p:spPr bwMode="auto">
          <a:xfrm>
            <a:off x="152400" y="2233613"/>
            <a:ext cx="1752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 Mandatory / Optional</a:t>
            </a:r>
          </a:p>
        </p:txBody>
      </p:sp>
      <p:sp>
        <p:nvSpPr>
          <p:cNvPr id="7186" name="TextBox 17"/>
          <p:cNvSpPr txBox="1">
            <a:spLocks noChangeArrowheads="1"/>
          </p:cNvSpPr>
          <p:nvPr/>
        </p:nvSpPr>
        <p:spPr bwMode="auto">
          <a:xfrm>
            <a:off x="76200" y="4414838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457200" y="5181600"/>
            <a:ext cx="914400" cy="432792"/>
          </a:xfrm>
          <a:prstGeom prst="ellipse">
            <a:avLst/>
          </a:prstGeom>
          <a:solidFill>
            <a:srgbClr val="FFFF66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Role</a:t>
            </a:r>
          </a:p>
        </p:txBody>
      </p:sp>
      <p:cxnSp>
        <p:nvCxnSpPr>
          <p:cNvPr id="7190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1371600" y="5392738"/>
            <a:ext cx="811213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91" name="Straight Arrow Connector 23"/>
          <p:cNvCxnSpPr>
            <a:cxnSpLocks noChangeShapeType="1"/>
          </p:cNvCxnSpPr>
          <p:nvPr/>
        </p:nvCxnSpPr>
        <p:spPr bwMode="auto">
          <a:xfrm rot="5400000">
            <a:off x="1524794" y="4380706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92" name="TextBox 25"/>
          <p:cNvSpPr txBox="1">
            <a:spLocks noChangeArrowheads="1"/>
          </p:cNvSpPr>
          <p:nvPr/>
        </p:nvSpPr>
        <p:spPr bwMode="auto">
          <a:xfrm>
            <a:off x="1282700" y="41910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7193" name="TextBox 29"/>
          <p:cNvSpPr txBox="1">
            <a:spLocks noChangeArrowheads="1"/>
          </p:cNvSpPr>
          <p:nvPr/>
        </p:nvSpPr>
        <p:spPr bwMode="auto">
          <a:xfrm>
            <a:off x="1219200" y="4953000"/>
            <a:ext cx="1219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Owns 0..n</a:t>
            </a:r>
          </a:p>
        </p:txBody>
      </p:sp>
      <p:sp>
        <p:nvSpPr>
          <p:cNvPr id="7194" name="Rounded Rectangle 20"/>
          <p:cNvSpPr>
            <a:spLocks noChangeArrowheads="1"/>
          </p:cNvSpPr>
          <p:nvPr/>
        </p:nvSpPr>
        <p:spPr bwMode="auto">
          <a:xfrm>
            <a:off x="3810000" y="3276600"/>
            <a:ext cx="12954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Company</a:t>
            </a:r>
          </a:p>
        </p:txBody>
      </p:sp>
      <p:sp>
        <p:nvSpPr>
          <p:cNvPr id="7195" name="Rounded Rectangle 21"/>
          <p:cNvSpPr>
            <a:spLocks noChangeArrowheads="1"/>
          </p:cNvSpPr>
          <p:nvPr/>
        </p:nvSpPr>
        <p:spPr bwMode="auto">
          <a:xfrm>
            <a:off x="4343400" y="5943600"/>
            <a:ext cx="8382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</a:t>
            </a:r>
          </a:p>
        </p:txBody>
      </p:sp>
      <p:cxnSp>
        <p:nvCxnSpPr>
          <p:cNvPr id="7196" name="Straight Arrow Connector 30"/>
          <p:cNvCxnSpPr>
            <a:cxnSpLocks noChangeShapeType="1"/>
            <a:stCxn id="7194" idx="1"/>
          </p:cNvCxnSpPr>
          <p:nvPr/>
        </p:nvCxnSpPr>
        <p:spPr bwMode="auto">
          <a:xfrm rot="10800000">
            <a:off x="2895600" y="3429000"/>
            <a:ext cx="914400" cy="19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7197" name="Straight Arrow Connector 32"/>
          <p:cNvCxnSpPr>
            <a:cxnSpLocks noChangeShapeType="1"/>
          </p:cNvCxnSpPr>
          <p:nvPr/>
        </p:nvCxnSpPr>
        <p:spPr bwMode="auto">
          <a:xfrm rot="10800000">
            <a:off x="3810000" y="5562600"/>
            <a:ext cx="685800" cy="38100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7198" name="Straight Arrow Connector 38"/>
          <p:cNvCxnSpPr>
            <a:cxnSpLocks noChangeShapeType="1"/>
          </p:cNvCxnSpPr>
          <p:nvPr/>
        </p:nvCxnSpPr>
        <p:spPr bwMode="auto">
          <a:xfrm rot="10800000">
            <a:off x="914400" y="5614988"/>
            <a:ext cx="3429000" cy="633412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7199" name="TextBox 43"/>
          <p:cNvSpPr txBox="1">
            <a:spLocks noChangeArrowheads="1"/>
          </p:cNvSpPr>
          <p:nvPr/>
        </p:nvSpPr>
        <p:spPr bwMode="auto">
          <a:xfrm>
            <a:off x="2362200" y="2971800"/>
            <a:ext cx="1203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Subscribes to</a:t>
            </a:r>
          </a:p>
        </p:txBody>
      </p:sp>
      <p:sp>
        <p:nvSpPr>
          <p:cNvPr id="7200" name="TextBox 44"/>
          <p:cNvSpPr txBox="1">
            <a:spLocks noChangeArrowheads="1"/>
          </p:cNvSpPr>
          <p:nvPr/>
        </p:nvSpPr>
        <p:spPr bwMode="auto">
          <a:xfrm>
            <a:off x="2514600" y="5591175"/>
            <a:ext cx="1703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Allowed Access to</a:t>
            </a:r>
          </a:p>
        </p:txBody>
      </p:sp>
      <p:sp>
        <p:nvSpPr>
          <p:cNvPr id="7201" name="TextBox 45"/>
          <p:cNvSpPr txBox="1">
            <a:spLocks noChangeArrowheads="1"/>
          </p:cNvSpPr>
          <p:nvPr/>
        </p:nvSpPr>
        <p:spPr bwMode="auto">
          <a:xfrm>
            <a:off x="1720850" y="5943600"/>
            <a:ext cx="946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Granted</a:t>
            </a:r>
          </a:p>
        </p:txBody>
      </p:sp>
      <p:cxnSp>
        <p:nvCxnSpPr>
          <p:cNvPr id="7202" name="Straight Arrow Connector 46"/>
          <p:cNvCxnSpPr>
            <a:cxnSpLocks noChangeShapeType="1"/>
          </p:cNvCxnSpPr>
          <p:nvPr/>
        </p:nvCxnSpPr>
        <p:spPr bwMode="auto">
          <a:xfrm rot="5400000">
            <a:off x="3878263" y="4781550"/>
            <a:ext cx="23002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203" name="Rounded Rectangle 20"/>
          <p:cNvSpPr>
            <a:spLocks noChangeArrowheads="1"/>
          </p:cNvSpPr>
          <p:nvPr/>
        </p:nvSpPr>
        <p:spPr bwMode="auto">
          <a:xfrm>
            <a:off x="3505200" y="4713288"/>
            <a:ext cx="882650" cy="3413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Mailbox</a:t>
            </a:r>
          </a:p>
        </p:txBody>
      </p:sp>
      <p:cxnSp>
        <p:nvCxnSpPr>
          <p:cNvPr id="7204" name="Straight Arrow Connector 48"/>
          <p:cNvCxnSpPr>
            <a:cxnSpLocks noChangeShapeType="1"/>
          </p:cNvCxnSpPr>
          <p:nvPr/>
        </p:nvCxnSpPr>
        <p:spPr bwMode="auto">
          <a:xfrm rot="16200000" flipH="1">
            <a:off x="3455194" y="4166394"/>
            <a:ext cx="10652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205" name="TextBox 25"/>
          <p:cNvSpPr txBox="1">
            <a:spLocks noChangeArrowheads="1"/>
          </p:cNvSpPr>
          <p:nvPr/>
        </p:nvSpPr>
        <p:spPr bwMode="auto">
          <a:xfrm>
            <a:off x="3949700" y="39878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cxnSp>
        <p:nvCxnSpPr>
          <p:cNvPr id="7206" name="Straight Arrow Connector 38"/>
          <p:cNvCxnSpPr>
            <a:cxnSpLocks noChangeShapeType="1"/>
            <a:stCxn id="7203" idx="1"/>
          </p:cNvCxnSpPr>
          <p:nvPr/>
        </p:nvCxnSpPr>
        <p:spPr bwMode="auto">
          <a:xfrm rot="10800000">
            <a:off x="2438400" y="3543300"/>
            <a:ext cx="1066800" cy="1341438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7207" name="TextBox 51"/>
          <p:cNvSpPr txBox="1">
            <a:spLocks noChangeArrowheads="1"/>
          </p:cNvSpPr>
          <p:nvPr/>
        </p:nvSpPr>
        <p:spPr bwMode="auto">
          <a:xfrm>
            <a:off x="2438400" y="3914775"/>
            <a:ext cx="14589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May Subscribe to</a:t>
            </a:r>
          </a:p>
        </p:txBody>
      </p:sp>
      <p:cxnSp>
        <p:nvCxnSpPr>
          <p:cNvPr id="7208" name="Straight Arrow Connector 38"/>
          <p:cNvCxnSpPr>
            <a:cxnSpLocks noChangeShapeType="1"/>
          </p:cNvCxnSpPr>
          <p:nvPr/>
        </p:nvCxnSpPr>
        <p:spPr bwMode="auto">
          <a:xfrm rot="10800000">
            <a:off x="2133600" y="1905000"/>
            <a:ext cx="1676400" cy="1543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000"/>
              <a:t>Administration Functional Overview</a:t>
            </a: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807720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Service &amp; Subscription Model &amp; Usage – More Details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34000" y="3733800"/>
            <a:ext cx="3657600" cy="2462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Instance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</a:t>
            </a:r>
            <a:r>
              <a:rPr lang="en-US" sz="1100" dirty="0">
                <a:solidFill>
                  <a:schemeClr val="tx1"/>
                </a:solidFill>
              </a:rPr>
              <a:t> need to be flagged as </a:t>
            </a:r>
            <a:r>
              <a:rPr lang="en-US" sz="1100" dirty="0">
                <a:solidFill>
                  <a:srgbClr val="0000FF"/>
                </a:solidFill>
              </a:rPr>
              <a:t>Primary Service</a:t>
            </a:r>
            <a:r>
              <a:rPr lang="en-US" sz="1100" dirty="0">
                <a:solidFill>
                  <a:schemeClr val="tx1"/>
                </a:solidFill>
              </a:rPr>
              <a:t> to indicate it refers to a Service around which other services revolve and that it can be offered independently of any other primary service. E.g. IWF / OLV / TGMS.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need to be </a:t>
            </a:r>
            <a:r>
              <a:rPr lang="en-US" sz="1100" dirty="0">
                <a:solidFill>
                  <a:srgbClr val="0000FF"/>
                </a:solidFill>
              </a:rPr>
              <a:t>Auto-subscribed.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need to be flagged to indicate that </a:t>
            </a:r>
            <a:r>
              <a:rPr lang="en-US" sz="1100" dirty="0">
                <a:solidFill>
                  <a:srgbClr val="0000FF"/>
                </a:solidFill>
              </a:rPr>
              <a:t>Service Contacts </a:t>
            </a:r>
            <a:r>
              <a:rPr lang="en-US" sz="1100" dirty="0">
                <a:solidFill>
                  <a:schemeClr val="tx1"/>
                </a:solidFill>
              </a:rPr>
              <a:t>may be configured against them.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rgbClr val="0000FF"/>
                </a:solidFill>
              </a:rPr>
              <a:t>Some SIs </a:t>
            </a:r>
            <a:r>
              <a:rPr lang="en-US" sz="1100" dirty="0">
                <a:solidFill>
                  <a:schemeClr val="tx1"/>
                </a:solidFill>
              </a:rPr>
              <a:t>are sub-features of parent feature and need to be granted conditional access. [Hierarchy]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34000" y="2362200"/>
            <a:ext cx="3657600" cy="12779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Subscription Package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Some</a:t>
            </a:r>
            <a:r>
              <a:rPr lang="en-US" sz="1100" dirty="0">
                <a:solidFill>
                  <a:srgbClr val="0000FF"/>
                </a:solidFill>
              </a:rPr>
              <a:t> Features </a:t>
            </a:r>
            <a:r>
              <a:rPr lang="en-US" sz="1100" dirty="0">
                <a:solidFill>
                  <a:schemeClr val="tx1"/>
                </a:solidFill>
              </a:rPr>
              <a:t>need to be enabled/ disabled per </a:t>
            </a:r>
            <a:r>
              <a:rPr lang="en-US" sz="1100" dirty="0">
                <a:solidFill>
                  <a:srgbClr val="0000FF"/>
                </a:solidFill>
              </a:rPr>
              <a:t>Mailbox</a:t>
            </a:r>
            <a:r>
              <a:rPr lang="en-US" sz="1100" dirty="0">
                <a:solidFill>
                  <a:schemeClr val="tx1"/>
                </a:solidFill>
              </a:rPr>
              <a:t> owned by a Company. May be flagged so.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May be </a:t>
            </a:r>
            <a:r>
              <a:rPr lang="en-US" sz="1100" dirty="0">
                <a:solidFill>
                  <a:srgbClr val="0000FF"/>
                </a:solidFill>
              </a:rPr>
              <a:t>Mandatory or Optional , </a:t>
            </a:r>
            <a:r>
              <a:rPr lang="en-US" sz="1100" dirty="0">
                <a:solidFill>
                  <a:schemeClr val="tx1"/>
                </a:solidFill>
              </a:rPr>
              <a:t>may be </a:t>
            </a:r>
            <a:r>
              <a:rPr lang="en-US" sz="1100" dirty="0">
                <a:solidFill>
                  <a:srgbClr val="0000FF"/>
                </a:solidFill>
              </a:rPr>
              <a:t>visible or invisible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2819400" y="1295400"/>
            <a:ext cx="6172200" cy="938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100" u="sng" dirty="0">
                <a:solidFill>
                  <a:srgbClr val="0000FF"/>
                </a:solidFill>
              </a:rPr>
              <a:t>Service Bundle </a:t>
            </a:r>
            <a:r>
              <a:rPr lang="en-US" sz="1100" i="1" dirty="0">
                <a:solidFill>
                  <a:srgbClr val="0000FF"/>
                </a:solidFill>
              </a:rPr>
              <a:t>(also referred to as Solution Package in TGO Community Manager )</a:t>
            </a:r>
          </a:p>
          <a:p>
            <a:pPr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Some</a:t>
            </a:r>
            <a:r>
              <a:rPr lang="en-US" sz="1100" dirty="0">
                <a:solidFill>
                  <a:srgbClr val="0000FF"/>
                </a:solidFill>
              </a:rPr>
              <a:t> Service Bundles </a:t>
            </a:r>
            <a:r>
              <a:rPr lang="en-US" sz="1100" dirty="0">
                <a:solidFill>
                  <a:schemeClr val="tx1"/>
                </a:solidFill>
              </a:rPr>
              <a:t>may be set up as sponsored by Hub Companies to be available </a:t>
            </a:r>
            <a:r>
              <a:rPr lang="en-US" sz="1100" dirty="0">
                <a:solidFill>
                  <a:srgbClr val="0000FF"/>
                </a:solidFill>
              </a:rPr>
              <a:t>only for its Spoke Companies</a:t>
            </a:r>
            <a:r>
              <a:rPr lang="en-US" sz="1100" dirty="0">
                <a:solidFill>
                  <a:schemeClr val="tx1"/>
                </a:solidFill>
              </a:rPr>
              <a:t>. E.g. IWF / OLV for Spokes.</a:t>
            </a:r>
            <a:endParaRPr lang="en-US" sz="1100" dirty="0"/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Other</a:t>
            </a:r>
            <a:r>
              <a:rPr lang="en-US" sz="1100" dirty="0">
                <a:solidFill>
                  <a:srgbClr val="0000FF"/>
                </a:solidFill>
              </a:rPr>
              <a:t> Service Bundles </a:t>
            </a:r>
            <a:r>
              <a:rPr lang="en-US" sz="1100" dirty="0">
                <a:solidFill>
                  <a:schemeClr val="tx1"/>
                </a:solidFill>
              </a:rPr>
              <a:t>are available for subscription for </a:t>
            </a:r>
            <a:r>
              <a:rPr lang="en-US" sz="1100" dirty="0">
                <a:solidFill>
                  <a:srgbClr val="0000FF"/>
                </a:solidFill>
              </a:rPr>
              <a:t>any Company</a:t>
            </a:r>
            <a:r>
              <a:rPr lang="en-US" sz="1100" dirty="0">
                <a:solidFill>
                  <a:schemeClr val="tx1"/>
                </a:solidFill>
              </a:rPr>
              <a:t>. E.g. TGMS.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1083917" y="1564481"/>
            <a:ext cx="1506883" cy="34051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Times" charset="0"/>
              </a:rPr>
              <a:t>Service Bundle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821970" y="3205162"/>
            <a:ext cx="2073630" cy="34051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Subscription Package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182200" y="5222081"/>
            <a:ext cx="1627800" cy="340519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Service Instance</a:t>
            </a:r>
          </a:p>
        </p:txBody>
      </p:sp>
      <p:cxnSp>
        <p:nvCxnSpPr>
          <p:cNvPr id="7183" name="Straight Arrow Connector 10"/>
          <p:cNvCxnSpPr>
            <a:cxnSpLocks noChangeShapeType="1"/>
          </p:cNvCxnSpPr>
          <p:nvPr/>
        </p:nvCxnSpPr>
        <p:spPr bwMode="auto">
          <a:xfrm rot="5400000">
            <a:off x="1181894" y="2551906"/>
            <a:ext cx="1295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4" name="Straight Arrow Connector 12"/>
          <p:cNvCxnSpPr>
            <a:cxnSpLocks noChangeShapeType="1"/>
          </p:cNvCxnSpPr>
          <p:nvPr/>
        </p:nvCxnSpPr>
        <p:spPr bwMode="auto">
          <a:xfrm rot="5400000">
            <a:off x="305594" y="4383881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85" name="TextBox 16"/>
          <p:cNvSpPr txBox="1">
            <a:spLocks noChangeArrowheads="1"/>
          </p:cNvSpPr>
          <p:nvPr/>
        </p:nvSpPr>
        <p:spPr bwMode="auto">
          <a:xfrm>
            <a:off x="152400" y="2233613"/>
            <a:ext cx="1752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1..n Mandatory / Optional</a:t>
            </a:r>
          </a:p>
        </p:txBody>
      </p:sp>
      <p:sp>
        <p:nvSpPr>
          <p:cNvPr id="7186" name="TextBox 17"/>
          <p:cNvSpPr txBox="1">
            <a:spLocks noChangeArrowheads="1"/>
          </p:cNvSpPr>
          <p:nvPr/>
        </p:nvSpPr>
        <p:spPr bwMode="auto">
          <a:xfrm>
            <a:off x="76200" y="4414838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457200" y="5181600"/>
            <a:ext cx="914400" cy="432792"/>
          </a:xfrm>
          <a:prstGeom prst="ellipse">
            <a:avLst/>
          </a:prstGeom>
          <a:solidFill>
            <a:srgbClr val="FFFF66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Role</a:t>
            </a:r>
          </a:p>
        </p:txBody>
      </p:sp>
      <p:cxnSp>
        <p:nvCxnSpPr>
          <p:cNvPr id="7190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1371600" y="5392738"/>
            <a:ext cx="811213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91" name="Straight Arrow Connector 23"/>
          <p:cNvCxnSpPr>
            <a:cxnSpLocks noChangeShapeType="1"/>
          </p:cNvCxnSpPr>
          <p:nvPr/>
        </p:nvCxnSpPr>
        <p:spPr bwMode="auto">
          <a:xfrm rot="5400000">
            <a:off x="1524794" y="4380706"/>
            <a:ext cx="1676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92" name="TextBox 25"/>
          <p:cNvSpPr txBox="1">
            <a:spLocks noChangeArrowheads="1"/>
          </p:cNvSpPr>
          <p:nvPr/>
        </p:nvSpPr>
        <p:spPr bwMode="auto">
          <a:xfrm>
            <a:off x="1282700" y="41910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sp>
        <p:nvSpPr>
          <p:cNvPr id="7193" name="TextBox 29"/>
          <p:cNvSpPr txBox="1">
            <a:spLocks noChangeArrowheads="1"/>
          </p:cNvSpPr>
          <p:nvPr/>
        </p:nvSpPr>
        <p:spPr bwMode="auto">
          <a:xfrm>
            <a:off x="1219200" y="4953000"/>
            <a:ext cx="1219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Owns 0..n</a:t>
            </a:r>
          </a:p>
        </p:txBody>
      </p:sp>
      <p:sp>
        <p:nvSpPr>
          <p:cNvPr id="7194" name="Rounded Rectangle 20"/>
          <p:cNvSpPr>
            <a:spLocks noChangeArrowheads="1"/>
          </p:cNvSpPr>
          <p:nvPr/>
        </p:nvSpPr>
        <p:spPr bwMode="auto">
          <a:xfrm>
            <a:off x="3810000" y="3276600"/>
            <a:ext cx="12954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Company</a:t>
            </a:r>
          </a:p>
        </p:txBody>
      </p:sp>
      <p:sp>
        <p:nvSpPr>
          <p:cNvPr id="7195" name="Rounded Rectangle 21"/>
          <p:cNvSpPr>
            <a:spLocks noChangeArrowheads="1"/>
          </p:cNvSpPr>
          <p:nvPr/>
        </p:nvSpPr>
        <p:spPr bwMode="auto">
          <a:xfrm>
            <a:off x="4343400" y="5943600"/>
            <a:ext cx="838200" cy="3413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</a:t>
            </a:r>
          </a:p>
        </p:txBody>
      </p:sp>
      <p:cxnSp>
        <p:nvCxnSpPr>
          <p:cNvPr id="7196" name="Straight Arrow Connector 30"/>
          <p:cNvCxnSpPr>
            <a:cxnSpLocks noChangeShapeType="1"/>
            <a:stCxn id="7194" idx="1"/>
          </p:cNvCxnSpPr>
          <p:nvPr/>
        </p:nvCxnSpPr>
        <p:spPr bwMode="auto">
          <a:xfrm rot="10800000">
            <a:off x="2895600" y="3429000"/>
            <a:ext cx="914400" cy="19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7197" name="Straight Arrow Connector 32"/>
          <p:cNvCxnSpPr>
            <a:cxnSpLocks noChangeShapeType="1"/>
          </p:cNvCxnSpPr>
          <p:nvPr/>
        </p:nvCxnSpPr>
        <p:spPr bwMode="auto">
          <a:xfrm rot="10800000">
            <a:off x="3810000" y="5562600"/>
            <a:ext cx="685800" cy="38100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7198" name="Straight Arrow Connector 38"/>
          <p:cNvCxnSpPr>
            <a:cxnSpLocks noChangeShapeType="1"/>
          </p:cNvCxnSpPr>
          <p:nvPr/>
        </p:nvCxnSpPr>
        <p:spPr bwMode="auto">
          <a:xfrm rot="10800000">
            <a:off x="914400" y="5614988"/>
            <a:ext cx="3429000" cy="633412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7199" name="TextBox 43"/>
          <p:cNvSpPr txBox="1">
            <a:spLocks noChangeArrowheads="1"/>
          </p:cNvSpPr>
          <p:nvPr/>
        </p:nvSpPr>
        <p:spPr bwMode="auto">
          <a:xfrm>
            <a:off x="2362200" y="2971800"/>
            <a:ext cx="1203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Subscribes to</a:t>
            </a:r>
          </a:p>
        </p:txBody>
      </p:sp>
      <p:sp>
        <p:nvSpPr>
          <p:cNvPr id="7200" name="TextBox 44"/>
          <p:cNvSpPr txBox="1">
            <a:spLocks noChangeArrowheads="1"/>
          </p:cNvSpPr>
          <p:nvPr/>
        </p:nvSpPr>
        <p:spPr bwMode="auto">
          <a:xfrm>
            <a:off x="2514600" y="5591175"/>
            <a:ext cx="1703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Allowed Access to</a:t>
            </a:r>
          </a:p>
        </p:txBody>
      </p:sp>
      <p:sp>
        <p:nvSpPr>
          <p:cNvPr id="7201" name="TextBox 45"/>
          <p:cNvSpPr txBox="1">
            <a:spLocks noChangeArrowheads="1"/>
          </p:cNvSpPr>
          <p:nvPr/>
        </p:nvSpPr>
        <p:spPr bwMode="auto">
          <a:xfrm>
            <a:off x="1720850" y="5943600"/>
            <a:ext cx="946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Is Granted</a:t>
            </a:r>
          </a:p>
        </p:txBody>
      </p:sp>
      <p:cxnSp>
        <p:nvCxnSpPr>
          <p:cNvPr id="7202" name="Straight Arrow Connector 46"/>
          <p:cNvCxnSpPr>
            <a:cxnSpLocks noChangeShapeType="1"/>
          </p:cNvCxnSpPr>
          <p:nvPr/>
        </p:nvCxnSpPr>
        <p:spPr bwMode="auto">
          <a:xfrm rot="5400000">
            <a:off x="3878263" y="4781550"/>
            <a:ext cx="23002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203" name="Rounded Rectangle 20"/>
          <p:cNvSpPr>
            <a:spLocks noChangeArrowheads="1"/>
          </p:cNvSpPr>
          <p:nvPr/>
        </p:nvSpPr>
        <p:spPr bwMode="auto">
          <a:xfrm>
            <a:off x="3505200" y="4713288"/>
            <a:ext cx="882650" cy="3413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Mailbox</a:t>
            </a:r>
          </a:p>
        </p:txBody>
      </p:sp>
      <p:cxnSp>
        <p:nvCxnSpPr>
          <p:cNvPr id="7204" name="Straight Arrow Connector 48"/>
          <p:cNvCxnSpPr>
            <a:cxnSpLocks noChangeShapeType="1"/>
          </p:cNvCxnSpPr>
          <p:nvPr/>
        </p:nvCxnSpPr>
        <p:spPr bwMode="auto">
          <a:xfrm rot="16200000" flipH="1">
            <a:off x="3455194" y="4166394"/>
            <a:ext cx="10652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205" name="TextBox 25"/>
          <p:cNvSpPr txBox="1">
            <a:spLocks noChangeArrowheads="1"/>
          </p:cNvSpPr>
          <p:nvPr/>
        </p:nvSpPr>
        <p:spPr bwMode="auto">
          <a:xfrm>
            <a:off x="3949700" y="3987800"/>
            <a:ext cx="1155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Contains 0..n</a:t>
            </a:r>
          </a:p>
        </p:txBody>
      </p:sp>
      <p:cxnSp>
        <p:nvCxnSpPr>
          <p:cNvPr id="7206" name="Straight Arrow Connector 38"/>
          <p:cNvCxnSpPr>
            <a:cxnSpLocks noChangeShapeType="1"/>
            <a:stCxn id="7203" idx="1"/>
          </p:cNvCxnSpPr>
          <p:nvPr/>
        </p:nvCxnSpPr>
        <p:spPr bwMode="auto">
          <a:xfrm rot="10800000">
            <a:off x="2438400" y="3543300"/>
            <a:ext cx="1066800" cy="1341438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  <p:sp>
        <p:nvSpPr>
          <p:cNvPr id="7207" name="TextBox 51"/>
          <p:cNvSpPr txBox="1">
            <a:spLocks noChangeArrowheads="1"/>
          </p:cNvSpPr>
          <p:nvPr/>
        </p:nvSpPr>
        <p:spPr bwMode="auto">
          <a:xfrm>
            <a:off x="2438400" y="3914775"/>
            <a:ext cx="14589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May Subscribe to</a:t>
            </a:r>
          </a:p>
        </p:txBody>
      </p:sp>
      <p:cxnSp>
        <p:nvCxnSpPr>
          <p:cNvPr id="7208" name="Straight Arrow Connector 38"/>
          <p:cNvCxnSpPr>
            <a:cxnSpLocks noChangeShapeType="1"/>
          </p:cNvCxnSpPr>
          <p:nvPr/>
        </p:nvCxnSpPr>
        <p:spPr bwMode="auto">
          <a:xfrm rot="10800000">
            <a:off x="2133600" y="1905000"/>
            <a:ext cx="1676400" cy="1543050"/>
          </a:xfrm>
          <a:prstGeom prst="straightConnector1">
            <a:avLst/>
          </a:prstGeom>
          <a:noFill/>
          <a:ln w="22225" algn="ctr">
            <a:solidFill>
              <a:srgbClr val="0070C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TGO Company Subscription</a:t>
            </a:r>
            <a:endParaRPr lang="en-US" dirty="0"/>
          </a:p>
        </p:txBody>
      </p:sp>
      <p:pic>
        <p:nvPicPr>
          <p:cNvPr id="8195" name="Content Placeholder 3" descr="ServiceBundle-SubscriptionPackage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3000" y="1524000"/>
            <a:ext cx="7037388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Access Control</a:t>
            </a:r>
            <a:endParaRPr lang="en-US" dirty="0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81000" y="1307842"/>
            <a:ext cx="86106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User can potentially access all features under the umbrella of its companies subscription</a:t>
            </a: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20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User Access to a Feature controlled based on: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Service Instances access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Role </a:t>
            </a: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20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Roles contain Permissions determining fine grained user access to: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Sub-Features 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Capability to perform certain actions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Capability of view some data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Scope of data visible 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20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UI Features and functions protected against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Site minder policies created against Service Instances</a:t>
            </a:r>
          </a:p>
          <a:p>
            <a:pPr marL="914400" lvl="1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2000" b="0" dirty="0" smtClean="0">
                <a:latin typeface="Arial" charset="0"/>
              </a:rPr>
              <a:t>Permissions (tag libraries used to protect UI resources)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TGO User Subscription</a:t>
            </a:r>
            <a:endParaRPr lang="en-US" dirty="0"/>
          </a:p>
        </p:txBody>
      </p:sp>
      <p:pic>
        <p:nvPicPr>
          <p:cNvPr id="9219" name="Content Placeholder 3" descr="ServiceInstance-Role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14400" y="1778000"/>
            <a:ext cx="7848600" cy="391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 algn="ctr"/>
            <a:r>
              <a:rPr lang="en-US" sz="2800" b="0" kern="0" dirty="0" smtClean="0">
                <a:latin typeface="+mn-lt"/>
              </a:rPr>
              <a:t>SUBSCRIPTION &amp; PRICING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000" b="0" kern="0" dirty="0" smtClean="0"/>
              <a:t>REFER APPLICATION DEMO</a:t>
            </a:r>
          </a:p>
          <a:p>
            <a:pPr lvl="1" algn="ctr"/>
            <a:endParaRPr lang="en-US" sz="2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 algn="ctr"/>
            <a:r>
              <a:rPr lang="en-US" sz="2800" b="0" kern="0" dirty="0" smtClean="0">
                <a:latin typeface="+mn-lt"/>
              </a:rPr>
              <a:t>MESSAGING ADMINISTRATION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4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000" b="0" kern="0" dirty="0" smtClean="0"/>
              <a:t>REFER APPLICATION DEMO</a:t>
            </a:r>
          </a:p>
          <a:p>
            <a:pPr lvl="1" algn="ctr"/>
            <a:endParaRPr lang="en-US" sz="2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 algn="ctr"/>
            <a:r>
              <a:rPr lang="en-US" sz="2800" b="0" kern="0" dirty="0" smtClean="0">
                <a:latin typeface="+mn-lt"/>
              </a:rPr>
              <a:t>RESELLER SUPPORT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Reseller Support on TG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524000"/>
            <a:ext cx="8229600" cy="4800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Reseller can be created on TG by GXS Admin.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Invitation, Self-Registration, Subscription use-cases extended to support the creation of Reseller’s customers on TG.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Resellers can self administer its community of TGMS, DM-IWF, DM-FS customers.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Resellers can override GXS T&amp;C and offer to its customers. Includes WYSWYG editor for T&amp;C creation and update.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TG service and subscription model extended to allow Resellers to create custom service offerings for its community of customers.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r>
              <a:rPr lang="en-US" sz="2800" b="0" kern="0" dirty="0" smtClean="0">
                <a:latin typeface="+mn-lt"/>
              </a:rPr>
              <a:t>FEATURE DESCRIPTION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800" b="0" kern="0" dirty="0" smtClean="0">
              <a:latin typeface="+mn-lt"/>
            </a:endParaRPr>
          </a:p>
          <a:p>
            <a:pPr lvl="1" algn="ctr"/>
            <a:r>
              <a:rPr lang="en-US" sz="2800" b="0" kern="0" dirty="0" smtClean="0">
                <a:latin typeface="+mn-lt"/>
              </a:rPr>
              <a:t>SAS 70 COMPLIANCE – INTERNAL USER ADMINISTRATION</a:t>
            </a:r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indent="-342900" algn="ctr" eaLnBrk="1" hangingPunct="1">
              <a:spcBef>
                <a:spcPct val="20000"/>
              </a:spcBef>
              <a:buClr>
                <a:srgbClr val="CC6600"/>
              </a:buClr>
            </a:pPr>
            <a:endParaRPr lang="en-US" sz="2000" b="0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83439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Overview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7400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3400" y="14478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000" b="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0" dirty="0" smtClean="0"/>
              <a:t>GXS User has access to only desired features, no more no less. </a:t>
            </a:r>
          </a:p>
          <a:p>
            <a:endParaRPr lang="en-US" sz="2000" b="0" dirty="0" smtClean="0"/>
          </a:p>
          <a:p>
            <a:endParaRPr lang="en-US" sz="2000" b="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0" dirty="0" smtClean="0"/>
              <a:t>Define and support set of ROLES for GXS Users which are commonly understood and used across different services. </a:t>
            </a:r>
          </a:p>
          <a:p>
            <a:endParaRPr lang="en-US" sz="2000" b="0" dirty="0" smtClean="0"/>
          </a:p>
          <a:p>
            <a:endParaRPr lang="en-US" sz="2000" b="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0" dirty="0" smtClean="0"/>
              <a:t>A common understanding of what should a service on Trading Grid do to support / implement a new feature which needs to be made available to users with one of the ROLES, which should be commonly understood across all services.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38200" y="381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Capabilities for GXS user</a:t>
            </a:r>
            <a:endParaRPr lang="en-US" dirty="0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457200" y="1454527"/>
            <a:ext cx="81534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6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Act on Behalf of Customer users</a:t>
            </a: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8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My Support List</a:t>
            </a:r>
          </a:p>
          <a:p>
            <a:pPr marL="457200" indent="-457200">
              <a:buClr>
                <a:srgbClr val="CC3300"/>
              </a:buClr>
            </a:pPr>
            <a:endParaRPr lang="en-US" sz="1800" b="0" dirty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Elaborate Search Options 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Company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User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Trading Partnerships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Invitations</a:t>
            </a:r>
          </a:p>
          <a:p>
            <a:pPr marL="1371600" lvl="2" indent="-457200">
              <a:buClr>
                <a:srgbClr val="CC3300"/>
              </a:buClr>
              <a:buFont typeface="Arial" pitchFamily="34" charset="0"/>
              <a:buChar char="•"/>
            </a:pPr>
            <a:endParaRPr lang="en-US" sz="1800" b="0" dirty="0" smtClean="0">
              <a:latin typeface="Arial" charset="0"/>
            </a:endParaRPr>
          </a:p>
          <a:p>
            <a:pPr marL="457200" indent="-457200">
              <a:buClr>
                <a:srgbClr val="CC3300"/>
              </a:buClr>
              <a:buFont typeface="Arial" pitchFamily="34" charset="0"/>
              <a:buChar char="•"/>
            </a:pPr>
            <a:r>
              <a:rPr lang="en-US" sz="1800" b="0" dirty="0" smtClean="0">
                <a:latin typeface="Arial" charset="0"/>
              </a:rPr>
              <a:t>Solution Provisioning – Template based creation for Service Offerings for customers.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83439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Roles for GXS User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7400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14400" y="1600200"/>
            <a:ext cx="77724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Super Admin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Admin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Lead Dev/QA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Tier 1 &amp; 2 Support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Tier 3 (ICE/ACE) Support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PPM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GPM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Sales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Program Manager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CC6600"/>
              </a:buClr>
              <a:buFontTx/>
              <a:buChar char="•"/>
              <a:defRPr/>
            </a:pPr>
            <a:r>
              <a:rPr lang="en-US" sz="2400" b="0" kern="0" dirty="0" smtClean="0">
                <a:latin typeface="+mn-lt"/>
              </a:rPr>
              <a:t>GXS Finance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1828800" y="300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848600" cy="4800600"/>
          </a:xfrm>
        </p:spPr>
        <p:txBody>
          <a:bodyPr/>
          <a:lstStyle/>
          <a:p>
            <a:pPr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3600" dirty="0" smtClean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1295400"/>
            <a:ext cx="7848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lang="en-US" sz="1800" b="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+mn-lt"/>
              </a:rPr>
              <a:t>COMPONENTS &amp; COMPONENT INTERACTION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848600" cy="4419600"/>
          </a:xfrm>
        </p:spPr>
        <p:txBody>
          <a:bodyPr/>
          <a:lstStyle/>
          <a:p>
            <a:pPr>
              <a:buNone/>
            </a:pPr>
            <a:endParaRPr lang="en-US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REGISTRATION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ADMINISTRATION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MESSAGING ADMINISTRATION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SUBSCRIPTION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RA-BSAPI</a:t>
            </a:r>
            <a:endParaRPr lang="en-US" dirty="0"/>
          </a:p>
          <a:p>
            <a:pPr>
              <a:buFontTx/>
              <a:buNone/>
            </a:pPr>
            <a:endParaRPr lang="en-US" sz="3600" dirty="0" smtClean="0"/>
          </a:p>
          <a:p>
            <a:pPr>
              <a:buFontTx/>
              <a:buNone/>
            </a:pPr>
            <a:endParaRPr lang="en-US" sz="3600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342900" y="152400"/>
            <a:ext cx="7048500" cy="914400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XS_TradingGridTemplate_V1">
  <a:themeElements>
    <a:clrScheme name="">
      <a:dk1>
        <a:srgbClr val="000000"/>
      </a:dk1>
      <a:lt1>
        <a:srgbClr val="FFFFFF"/>
      </a:lt1>
      <a:dk2>
        <a:srgbClr val="F6FBFF"/>
      </a:dk2>
      <a:lt2>
        <a:srgbClr val="000000"/>
      </a:lt2>
      <a:accent1>
        <a:srgbClr val="79889B"/>
      </a:accent1>
      <a:accent2>
        <a:srgbClr val="5C81AA"/>
      </a:accent2>
      <a:accent3>
        <a:srgbClr val="FFFFFF"/>
      </a:accent3>
      <a:accent4>
        <a:srgbClr val="000000"/>
      </a:accent4>
      <a:accent5>
        <a:srgbClr val="BEC3CB"/>
      </a:accent5>
      <a:accent6>
        <a:srgbClr val="53749A"/>
      </a:accent6>
      <a:hlink>
        <a:srgbClr val="004E9E"/>
      </a:hlink>
      <a:folHlink>
        <a:srgbClr val="C67901"/>
      </a:folHlink>
    </a:clrScheme>
    <a:fontScheme name="GXS_TradingGridTemplate_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GXS_TradingGridTemplate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XS_TradingGridTemplate_V1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CCCCCC"/>
        </a:accent1>
        <a:accent2>
          <a:srgbClr val="7598A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698996"/>
        </a:accent6>
        <a:hlink>
          <a:srgbClr val="A3C3CE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XS_TradingGridTemplate_V1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79889B"/>
        </a:accent1>
        <a:accent2>
          <a:srgbClr val="5C81AA"/>
        </a:accent2>
        <a:accent3>
          <a:srgbClr val="FFFFFF"/>
        </a:accent3>
        <a:accent4>
          <a:srgbClr val="000000"/>
        </a:accent4>
        <a:accent5>
          <a:srgbClr val="BEC3CB"/>
        </a:accent5>
        <a:accent6>
          <a:srgbClr val="53749A"/>
        </a:accent6>
        <a:hlink>
          <a:srgbClr val="004E9E"/>
        </a:hlink>
        <a:folHlink>
          <a:srgbClr val="C679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D:\Documents and Settings\stantonb\My Documents\GXS_TradingGridTemplate_V1.pot</Template>
  <TotalTime>11599</TotalTime>
  <Words>2898</Words>
  <Application>Microsoft Office PowerPoint</Application>
  <PresentationFormat>On-screen Show (4:3)</PresentationFormat>
  <Paragraphs>600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GXS_TradingGridTemplate_V1</vt:lpstr>
      <vt:lpstr>TG Registration &amp; Administration</vt:lpstr>
      <vt:lpstr>Table of Contents</vt:lpstr>
      <vt:lpstr>PowerPoint Presentation</vt:lpstr>
      <vt:lpstr>Registration &amp; Invitation </vt:lpstr>
      <vt:lpstr>Administration </vt:lpstr>
      <vt:lpstr>Administration Functional Overview</vt:lpstr>
      <vt:lpstr>Administrative Capabilities for GXS user</vt:lpstr>
      <vt:lpstr>PowerPoint Presentation</vt:lpstr>
      <vt:lpstr>Components</vt:lpstr>
      <vt:lpstr>PowerPoint Presentation</vt:lpstr>
      <vt:lpstr>PowerPoint Presentation</vt:lpstr>
      <vt:lpstr>Invitations</vt:lpstr>
      <vt:lpstr>Invitations</vt:lpstr>
      <vt:lpstr>Invitations</vt:lpstr>
      <vt:lpstr>Invitation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Self-Registration </vt:lpstr>
      <vt:lpstr>TG-Company Registration  TG Portal Login Page – Click ‘Register’ to begin registering.</vt:lpstr>
      <vt:lpstr>TG-Company Registration  Enter Invitation code (included in invitation e-mail)</vt:lpstr>
      <vt:lpstr>TG-Company Registration  Identify your company – Company Name, city, country used for company duplication check.</vt:lpstr>
      <vt:lpstr>TG-Company Registration  Overview Step.</vt:lpstr>
      <vt:lpstr>TG-Company Registration  1. Service Subscription: Select one from offered Services.</vt:lpstr>
      <vt:lpstr>TG-Company Registration  1. Service Subscription: Autohub, ICS and IWFS are the 3 primary (independent) services supported today.</vt:lpstr>
      <vt:lpstr>TG-Company Registration  1. ICS Subscription Detail. This page shows if ICS service was selected in previous step.</vt:lpstr>
      <vt:lpstr>TG-Company Registration  1. ICS Subscription Details: Est. monthly Transactions, Contract Term, Communication Options, VAS options.</vt:lpstr>
      <vt:lpstr>TG-Company Registration  1. IWFS Subscription: If invitee pays UDS and PAYG are the 2 pricing options. UDS Pricing Details shown below:</vt:lpstr>
      <vt:lpstr>TG-Company Registration  1. IWFS Subscription: If invitee pays UDS and PAYG are 2 pricing options. PAYG pricing details shown below:</vt:lpstr>
      <vt:lpstr>TG-Company Registration  1. IWFS Subscription: Shipping Barcodes and Labels is additional billable service which may be packaged along.</vt:lpstr>
      <vt:lpstr>TG-Company Registration  2. Terms &amp; Conditions: T&amp;C content depends on billing country selected initially. Accept T&amp;C.</vt:lpstr>
      <vt:lpstr>TG-Company Registration  3. My Profile: Registering user’s profile. Company registration creates new company and first user.</vt:lpstr>
      <vt:lpstr>TG-Company Registration  4. Company Profile: Company Information, Business Contact, Technical Contact.</vt:lpstr>
      <vt:lpstr>TG-Company Registration  4. Company Profile: Billing Address, Billing Details are not shown if company is not paying (Hub pay scenario).</vt:lpstr>
      <vt:lpstr>TG-Company Registration  5. Partnership: This screen is applicable to IWFS / Autohub registration where EDI address needs to entered in registration.</vt:lpstr>
      <vt:lpstr>TG-Company Registration  6. Review &amp; Submit</vt:lpstr>
      <vt:lpstr>TG-Company Registration  Registration Complete: IWFS registration.</vt:lpstr>
      <vt:lpstr>TG-Company Registration  Registration Complete: ICS registration.</vt:lpstr>
      <vt:lpstr>Approval of Registration</vt:lpstr>
      <vt:lpstr>Manual Approval of Registration</vt:lpstr>
      <vt:lpstr>Manual Approval of Registration</vt:lpstr>
      <vt:lpstr>Registration-Approval Data flow</vt:lpstr>
      <vt:lpstr>PowerPoint Presentation</vt:lpstr>
      <vt:lpstr>PowerPoint Presentation</vt:lpstr>
      <vt:lpstr>PowerPoint Presentation</vt:lpstr>
      <vt:lpstr>PowerPoint Presentation</vt:lpstr>
      <vt:lpstr>Administrative Capabilities for GXS user</vt:lpstr>
      <vt:lpstr>Service Bundle Templates</vt:lpstr>
      <vt:lpstr>Using Service Bundle Templates</vt:lpstr>
      <vt:lpstr>Using Service Bundle Templates</vt:lpstr>
      <vt:lpstr>PowerPoint Presentation</vt:lpstr>
      <vt:lpstr>Service &amp; Subscription Model</vt:lpstr>
      <vt:lpstr>Service &amp; Subscription Model &amp; Usage</vt:lpstr>
      <vt:lpstr>Service &amp; Subscription Model &amp; Usage – More Details</vt:lpstr>
      <vt:lpstr>Service &amp; Subscription Model &amp; Usage – More Details</vt:lpstr>
      <vt:lpstr>TGO Company Subscription</vt:lpstr>
      <vt:lpstr>User Access Control</vt:lpstr>
      <vt:lpstr>TGO User Subscription</vt:lpstr>
      <vt:lpstr>PowerPoint Presentation</vt:lpstr>
      <vt:lpstr>PowerPoint Presentation</vt:lpstr>
      <vt:lpstr>PowerPoint Presentation</vt:lpstr>
      <vt:lpstr>Reseller Support on TG</vt:lpstr>
      <vt:lpstr>PowerPoint Presentation</vt:lpstr>
      <vt:lpstr>Overview</vt:lpstr>
      <vt:lpstr>Roles for GXS User</vt:lpstr>
      <vt:lpstr>PowerPoint Presentation</vt:lpstr>
    </vt:vector>
  </TitlesOfParts>
  <Company>Global eXchange Services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 Manager: Services &amp; Configuration</dc:title>
  <dc:creator>StantonB</dc:creator>
  <cp:lastModifiedBy>Gupta, Swapnil (GXS)</cp:lastModifiedBy>
  <cp:revision>352</cp:revision>
  <dcterms:created xsi:type="dcterms:W3CDTF">2004-12-07T20:01:55Z</dcterms:created>
  <dcterms:modified xsi:type="dcterms:W3CDTF">2014-02-04T04:07:09Z</dcterms:modified>
</cp:coreProperties>
</file>